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73" r:id="rId4"/>
    <p:sldId id="258" r:id="rId5"/>
    <p:sldId id="259" r:id="rId6"/>
    <p:sldId id="272"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8" d="100"/>
          <a:sy n="78" d="100"/>
        </p:scale>
        <p:origin x="-1332" y="-27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B88258-81CF-42DA-8E60-B256C1AB4CA6}" type="datetimeFigureOut">
              <a:rPr lang="en-US" smtClean="0"/>
              <a:pPr/>
              <a:t>9/28/2014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93CD58-10F3-422A-BE0B-8745486EBDE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693CD58-10F3-422A-BE0B-8745486EBDE5}"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9/28/2014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9/28/2014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600" dirty="0" err="1" smtClean="0">
                <a:latin typeface="Arial" pitchFamily="34" charset="0"/>
                <a:cs typeface="Arial" pitchFamily="34" charset="0"/>
              </a:rPr>
              <a:t>Projektet</a:t>
            </a:r>
            <a:r>
              <a:rPr lang="en-US" sz="6600" dirty="0" smtClean="0">
                <a:latin typeface="Arial" pitchFamily="34" charset="0"/>
                <a:cs typeface="Arial" pitchFamily="34" charset="0"/>
              </a:rPr>
              <a:t> </a:t>
            </a:r>
            <a:r>
              <a:rPr lang="en-US" sz="6600" dirty="0" err="1" smtClean="0">
                <a:latin typeface="Arial" pitchFamily="34" charset="0"/>
                <a:cs typeface="Arial" pitchFamily="34" charset="0"/>
              </a:rPr>
              <a:t>kurrikulare</a:t>
            </a:r>
            <a:endParaRPr lang="en-US" sz="6600" dirty="0">
              <a:latin typeface="Arial" pitchFamily="34" charset="0"/>
              <a:cs typeface="Arial" pitchFamily="34" charset="0"/>
            </a:endParaRPr>
          </a:p>
        </p:txBody>
      </p:sp>
      <p:sp>
        <p:nvSpPr>
          <p:cNvPr id="3" name="Subtitle 2"/>
          <p:cNvSpPr>
            <a:spLocks noGrp="1"/>
          </p:cNvSpPr>
          <p:nvPr>
            <p:ph type="subTitle" idx="1"/>
          </p:nvPr>
        </p:nvSpPr>
        <p:spPr/>
        <p:txBody>
          <a:bodyPr>
            <a:noAutofit/>
          </a:bodyPr>
          <a:lstStyle/>
          <a:p>
            <a:pPr algn="l"/>
            <a:r>
              <a:rPr lang="en-US" sz="4800" dirty="0" err="1" smtClean="0">
                <a:latin typeface="Arial" pitchFamily="34" charset="0"/>
                <a:cs typeface="Arial" pitchFamily="34" charset="0"/>
              </a:rPr>
              <a:t>Trajnim</a:t>
            </a:r>
            <a:r>
              <a:rPr lang="en-US" sz="4800" dirty="0" smtClean="0">
                <a:latin typeface="Arial" pitchFamily="34" charset="0"/>
                <a:cs typeface="Arial" pitchFamily="34" charset="0"/>
              </a:rPr>
              <a:t> me </a:t>
            </a:r>
            <a:r>
              <a:rPr lang="en-US" sz="4800" dirty="0" err="1" smtClean="0">
                <a:latin typeface="Arial" pitchFamily="34" charset="0"/>
                <a:cs typeface="Arial" pitchFamily="34" charset="0"/>
              </a:rPr>
              <a:t>mësuesit</a:t>
            </a:r>
            <a:r>
              <a:rPr lang="en-US" sz="4800" dirty="0" smtClean="0">
                <a:latin typeface="Arial" pitchFamily="34" charset="0"/>
                <a:cs typeface="Arial" pitchFamily="34" charset="0"/>
              </a:rPr>
              <a:t> e </a:t>
            </a:r>
            <a:r>
              <a:rPr lang="en-US" sz="4800" dirty="0" err="1" smtClean="0">
                <a:latin typeface="Arial" pitchFamily="34" charset="0"/>
                <a:cs typeface="Arial" pitchFamily="34" charset="0"/>
              </a:rPr>
              <a:t>shkollës</a:t>
            </a:r>
            <a:r>
              <a:rPr lang="en-US" sz="4800" dirty="0" smtClean="0">
                <a:latin typeface="Arial" pitchFamily="34" charset="0"/>
                <a:cs typeface="Arial" pitchFamily="34" charset="0"/>
              </a:rPr>
              <a:t> </a:t>
            </a:r>
          </a:p>
          <a:p>
            <a:pPr algn="l"/>
            <a:r>
              <a:rPr lang="en-US" sz="4800" dirty="0" err="1" smtClean="0">
                <a:latin typeface="Arial" pitchFamily="34" charset="0"/>
                <a:cs typeface="Arial" pitchFamily="34" charset="0"/>
              </a:rPr>
              <a:t>Punoi:Aida</a:t>
            </a:r>
            <a:r>
              <a:rPr lang="en-US" sz="4800" dirty="0" smtClean="0">
                <a:latin typeface="Arial" pitchFamily="34" charset="0"/>
                <a:cs typeface="Arial" pitchFamily="34" charset="0"/>
              </a:rPr>
              <a:t> </a:t>
            </a:r>
            <a:r>
              <a:rPr lang="en-US" sz="4800" dirty="0" err="1" smtClean="0">
                <a:latin typeface="Arial" pitchFamily="34" charset="0"/>
                <a:cs typeface="Arial" pitchFamily="34" charset="0"/>
              </a:rPr>
              <a:t>Dedja</a:t>
            </a:r>
            <a:endParaRPr lang="en-US" sz="4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382000" cy="5743111"/>
          </a:xfrm>
          <a:prstGeom prst="rect">
            <a:avLst/>
          </a:prstGeom>
        </p:spPr>
        <p:txBody>
          <a:bodyPr wrap="square">
            <a:spAutoFit/>
          </a:bodyPr>
          <a:lstStyle/>
          <a:p>
            <a:pPr>
              <a:lnSpc>
                <a:spcPct val="90000"/>
              </a:lnSpc>
            </a:pPr>
            <a:r>
              <a:rPr lang="it-IT" sz="2400" b="1" dirty="0" smtClean="0">
                <a:latin typeface="Arial" pitchFamily="34" charset="0"/>
                <a:cs typeface="Arial" pitchFamily="34" charset="0"/>
              </a:rPr>
              <a:t>Zhvillimi i një projekti kurrikular</a:t>
            </a:r>
            <a:r>
              <a:rPr lang="it-IT" sz="2400" dirty="0" smtClean="0">
                <a:latin typeface="Arial" pitchFamily="34" charset="0"/>
                <a:cs typeface="Arial" pitchFamily="34" charset="0"/>
              </a:rPr>
              <a:t> ndahet në disa etapa. Këto janë:</a:t>
            </a:r>
          </a:p>
          <a:p>
            <a:pPr>
              <a:lnSpc>
                <a:spcPct val="90000"/>
              </a:lnSpc>
            </a:pPr>
            <a:endParaRPr lang="it-IT" sz="2400" dirty="0" smtClean="0">
              <a:latin typeface="Arial" pitchFamily="34" charset="0"/>
              <a:cs typeface="Arial" pitchFamily="34" charset="0"/>
            </a:endParaRPr>
          </a:p>
          <a:p>
            <a:pPr>
              <a:lnSpc>
                <a:spcPct val="90000"/>
              </a:lnSpc>
              <a:buFont typeface="Wingdings" pitchFamily="2" charset="2"/>
              <a:buChar char="§"/>
            </a:pPr>
            <a:r>
              <a:rPr lang="it-IT" sz="2400" dirty="0" smtClean="0">
                <a:latin typeface="Arial" pitchFamily="34" charset="0"/>
                <a:cs typeface="Arial" pitchFamily="34" charset="0"/>
              </a:rPr>
              <a:t>Gjetja e temës së projektit</a:t>
            </a:r>
          </a:p>
          <a:p>
            <a:pPr>
              <a:lnSpc>
                <a:spcPct val="90000"/>
              </a:lnSpc>
              <a:buFont typeface="Wingdings" pitchFamily="2" charset="2"/>
              <a:buChar char="§"/>
            </a:pPr>
            <a:endParaRPr lang="sv-SE" sz="2400" dirty="0" smtClean="0">
              <a:latin typeface="Arial" pitchFamily="34" charset="0"/>
              <a:cs typeface="Arial" pitchFamily="34" charset="0"/>
            </a:endParaRPr>
          </a:p>
          <a:p>
            <a:pPr>
              <a:lnSpc>
                <a:spcPct val="90000"/>
              </a:lnSpc>
              <a:buFont typeface="Wingdings" pitchFamily="2" charset="2"/>
              <a:buChar char="§"/>
            </a:pPr>
            <a:r>
              <a:rPr lang="sv-SE" sz="2400" dirty="0" smtClean="0">
                <a:latin typeface="Arial" pitchFamily="34" charset="0"/>
                <a:cs typeface="Arial" pitchFamily="34" charset="0"/>
              </a:rPr>
              <a:t>Përcaktimi i objektivit (objektivave) të projektit</a:t>
            </a:r>
          </a:p>
          <a:p>
            <a:pPr>
              <a:lnSpc>
                <a:spcPct val="90000"/>
              </a:lnSpc>
              <a:buFont typeface="Wingdings" pitchFamily="2" charset="2"/>
              <a:buChar char="§"/>
            </a:pPr>
            <a:endParaRPr lang="sv-SE" sz="2400" dirty="0" smtClean="0">
              <a:latin typeface="Arial" pitchFamily="34" charset="0"/>
              <a:cs typeface="Arial" pitchFamily="34" charset="0"/>
            </a:endParaRPr>
          </a:p>
          <a:p>
            <a:pPr>
              <a:lnSpc>
                <a:spcPct val="90000"/>
              </a:lnSpc>
              <a:buFont typeface="Wingdings" pitchFamily="2" charset="2"/>
              <a:buChar char="§"/>
            </a:pPr>
            <a:r>
              <a:rPr lang="sv-SE" sz="2400" dirty="0" smtClean="0">
                <a:latin typeface="Arial" pitchFamily="34" charset="0"/>
                <a:cs typeface="Arial" pitchFamily="34" charset="0"/>
              </a:rPr>
              <a:t>Përcaktimi i veprimtarive që do të zhvillohen</a:t>
            </a:r>
          </a:p>
          <a:p>
            <a:pPr>
              <a:lnSpc>
                <a:spcPct val="90000"/>
              </a:lnSpc>
              <a:buFont typeface="Wingdings" pitchFamily="2" charset="2"/>
              <a:buChar char="§"/>
            </a:pPr>
            <a:endParaRPr lang="it-IT" sz="2400" dirty="0" smtClean="0">
              <a:latin typeface="Arial" pitchFamily="34" charset="0"/>
              <a:cs typeface="Arial" pitchFamily="34" charset="0"/>
            </a:endParaRPr>
          </a:p>
          <a:p>
            <a:pPr>
              <a:lnSpc>
                <a:spcPct val="90000"/>
              </a:lnSpc>
              <a:buFont typeface="Wingdings" pitchFamily="2" charset="2"/>
              <a:buChar char="§"/>
            </a:pPr>
            <a:r>
              <a:rPr lang="it-IT" sz="2400" dirty="0" smtClean="0">
                <a:latin typeface="Arial" pitchFamily="34" charset="0"/>
                <a:cs typeface="Arial" pitchFamily="34" charset="0"/>
              </a:rPr>
              <a:t>Shkrimi i projektit</a:t>
            </a:r>
          </a:p>
          <a:p>
            <a:pPr>
              <a:lnSpc>
                <a:spcPct val="90000"/>
              </a:lnSpc>
              <a:buFont typeface="Wingdings" pitchFamily="2" charset="2"/>
              <a:buChar char="§"/>
            </a:pPr>
            <a:endParaRPr lang="it-IT" sz="2400" dirty="0" smtClean="0">
              <a:latin typeface="Arial" pitchFamily="34" charset="0"/>
              <a:cs typeface="Arial" pitchFamily="34" charset="0"/>
            </a:endParaRPr>
          </a:p>
          <a:p>
            <a:pPr>
              <a:lnSpc>
                <a:spcPct val="90000"/>
              </a:lnSpc>
              <a:buFont typeface="Wingdings" pitchFamily="2" charset="2"/>
              <a:buChar char="§"/>
            </a:pPr>
            <a:r>
              <a:rPr lang="it-IT" sz="2400" dirty="0" smtClean="0">
                <a:latin typeface="Arial" pitchFamily="34" charset="0"/>
                <a:cs typeface="Arial" pitchFamily="34" charset="0"/>
              </a:rPr>
              <a:t>Realizimi i projektit</a:t>
            </a:r>
          </a:p>
          <a:p>
            <a:pPr>
              <a:lnSpc>
                <a:spcPct val="90000"/>
              </a:lnSpc>
              <a:buFont typeface="Wingdings" pitchFamily="2" charset="2"/>
              <a:buChar char="§"/>
            </a:pPr>
            <a:endParaRPr lang="it-IT" sz="2400" dirty="0" smtClean="0">
              <a:latin typeface="Arial" pitchFamily="34" charset="0"/>
              <a:cs typeface="Arial" pitchFamily="34" charset="0"/>
            </a:endParaRPr>
          </a:p>
          <a:p>
            <a:pPr>
              <a:lnSpc>
                <a:spcPct val="90000"/>
              </a:lnSpc>
              <a:buFont typeface="Wingdings" pitchFamily="2" charset="2"/>
              <a:buChar char="§"/>
            </a:pPr>
            <a:r>
              <a:rPr lang="it-IT" sz="2400" dirty="0" smtClean="0">
                <a:latin typeface="Arial" pitchFamily="34" charset="0"/>
                <a:cs typeface="Arial" pitchFamily="34" charset="0"/>
              </a:rPr>
              <a:t>Parashtrimi i gjetjeve të projektit (Kjo etapë e fundit ka, gjithashtu, mjaft rëndësi. Gjithmonë duhet një përshkrim përmbledhës i zhvillimit të projektit </a:t>
            </a:r>
            <a:r>
              <a:rPr lang="it-IT" sz="2400" dirty="0" smtClean="0">
                <a:latin typeface="Arial" pitchFamily="34" charset="0"/>
                <a:cs typeface="Arial" pitchFamily="34" charset="0"/>
              </a:rPr>
              <a:t>dhe sidomos </a:t>
            </a:r>
            <a:r>
              <a:rPr lang="it-IT" sz="2400" dirty="0" smtClean="0">
                <a:latin typeface="Arial" pitchFamily="34" charset="0"/>
                <a:cs typeface="Arial" pitchFamily="34" charset="0"/>
              </a:rPr>
              <a:t>i gjetjeve të tij. Shpesh projektet përmbyllen në mënyrë ceremoniale)</a:t>
            </a:r>
            <a:endParaRPr lang="en-US" sz="24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6740307"/>
          </a:xfrm>
          <a:prstGeom prst="rect">
            <a:avLst/>
          </a:prstGeom>
        </p:spPr>
        <p:txBody>
          <a:bodyPr wrap="square">
            <a:spAutoFit/>
          </a:bodyPr>
          <a:lstStyle/>
          <a:p>
            <a:pPr>
              <a:lnSpc>
                <a:spcPct val="90000"/>
              </a:lnSpc>
            </a:pPr>
            <a:r>
              <a:rPr lang="it-IT" sz="2400" b="1" u="sng" dirty="0" smtClean="0">
                <a:latin typeface="Arial" pitchFamily="34" charset="0"/>
                <a:cs typeface="Arial" pitchFamily="34" charset="0"/>
              </a:rPr>
              <a:t>Një projekt i shkruar përmban doemos disa elementë. Këto janë:</a:t>
            </a:r>
          </a:p>
          <a:p>
            <a:pPr>
              <a:lnSpc>
                <a:spcPct val="90000"/>
              </a:lnSpc>
              <a:buFont typeface="Wingdings" pitchFamily="2" charset="2"/>
              <a:buChar char="q"/>
            </a:pPr>
            <a:r>
              <a:rPr lang="it-IT" sz="2400" dirty="0" smtClean="0">
                <a:latin typeface="Arial" pitchFamily="34" charset="0"/>
                <a:cs typeface="Arial" pitchFamily="34" charset="0"/>
              </a:rPr>
              <a:t>Tema e projektit</a:t>
            </a:r>
          </a:p>
          <a:p>
            <a:pPr>
              <a:lnSpc>
                <a:spcPct val="90000"/>
              </a:lnSpc>
              <a:buFont typeface="Wingdings" pitchFamily="2" charset="2"/>
              <a:buChar char="q"/>
            </a:pPr>
            <a:endParaRPr lang="it-IT" sz="2400" dirty="0" smtClean="0">
              <a:latin typeface="Arial" pitchFamily="34" charset="0"/>
              <a:cs typeface="Arial" pitchFamily="34" charset="0"/>
            </a:endParaRPr>
          </a:p>
          <a:p>
            <a:pPr>
              <a:lnSpc>
                <a:spcPct val="90000"/>
              </a:lnSpc>
              <a:buFont typeface="Wingdings" pitchFamily="2" charset="2"/>
              <a:buChar char="q"/>
            </a:pPr>
            <a:r>
              <a:rPr lang="it-IT" sz="2400" dirty="0" smtClean="0">
                <a:latin typeface="Arial" pitchFamily="34" charset="0"/>
                <a:cs typeface="Arial" pitchFamily="34" charset="0"/>
              </a:rPr>
              <a:t>Objektivi ose objektivat e tij</a:t>
            </a:r>
          </a:p>
          <a:p>
            <a:pPr>
              <a:lnSpc>
                <a:spcPct val="90000"/>
              </a:lnSpc>
              <a:buFont typeface="Wingdings" pitchFamily="2" charset="2"/>
              <a:buChar char="q"/>
            </a:pPr>
            <a:endParaRPr lang="it-IT" sz="2400" dirty="0" smtClean="0">
              <a:latin typeface="Arial" pitchFamily="34" charset="0"/>
              <a:cs typeface="Arial" pitchFamily="34" charset="0"/>
            </a:endParaRPr>
          </a:p>
          <a:p>
            <a:pPr>
              <a:lnSpc>
                <a:spcPct val="90000"/>
              </a:lnSpc>
              <a:buFont typeface="Wingdings" pitchFamily="2" charset="2"/>
              <a:buChar char="q"/>
            </a:pPr>
            <a:r>
              <a:rPr lang="it-IT" sz="2400" dirty="0" smtClean="0">
                <a:latin typeface="Arial" pitchFamily="34" charset="0"/>
                <a:cs typeface="Arial" pitchFamily="34" charset="0"/>
              </a:rPr>
              <a:t>Klasa ose klasat që do të përfshihen në projekt</a:t>
            </a:r>
          </a:p>
          <a:p>
            <a:pPr>
              <a:lnSpc>
                <a:spcPct val="90000"/>
              </a:lnSpc>
              <a:buFont typeface="Wingdings" pitchFamily="2" charset="2"/>
              <a:buChar char="q"/>
            </a:pPr>
            <a:endParaRPr lang="sv-SE" sz="2400" dirty="0" smtClean="0">
              <a:latin typeface="Arial" pitchFamily="34" charset="0"/>
              <a:cs typeface="Arial" pitchFamily="34" charset="0"/>
            </a:endParaRPr>
          </a:p>
          <a:p>
            <a:pPr>
              <a:lnSpc>
                <a:spcPct val="90000"/>
              </a:lnSpc>
              <a:buFont typeface="Wingdings" pitchFamily="2" charset="2"/>
              <a:buChar char="q"/>
            </a:pPr>
            <a:r>
              <a:rPr lang="sv-SE" sz="2400" dirty="0" smtClean="0">
                <a:latin typeface="Arial" pitchFamily="34" charset="0"/>
                <a:cs typeface="Arial" pitchFamily="34" charset="0"/>
              </a:rPr>
              <a:t>Lënda ose lëndët të cilat lidhen me projektin</a:t>
            </a:r>
          </a:p>
          <a:p>
            <a:pPr>
              <a:lnSpc>
                <a:spcPct val="90000"/>
              </a:lnSpc>
              <a:buFont typeface="Wingdings" pitchFamily="2" charset="2"/>
              <a:buChar char="q"/>
            </a:pPr>
            <a:endParaRPr lang="sv-SE" sz="2400" dirty="0" smtClean="0">
              <a:latin typeface="Arial" pitchFamily="34" charset="0"/>
              <a:cs typeface="Arial" pitchFamily="34" charset="0"/>
            </a:endParaRPr>
          </a:p>
          <a:p>
            <a:pPr>
              <a:lnSpc>
                <a:spcPct val="90000"/>
              </a:lnSpc>
              <a:buFont typeface="Wingdings" pitchFamily="2" charset="2"/>
              <a:buChar char="q"/>
            </a:pPr>
            <a:r>
              <a:rPr lang="sv-SE" sz="2400" dirty="0" smtClean="0">
                <a:latin typeface="Arial" pitchFamily="34" charset="0"/>
                <a:cs typeface="Arial" pitchFamily="34" charset="0"/>
              </a:rPr>
              <a:t>Numri i orëve mësimore për secilën lëndë</a:t>
            </a:r>
          </a:p>
          <a:p>
            <a:pPr>
              <a:lnSpc>
                <a:spcPct val="90000"/>
              </a:lnSpc>
              <a:buFont typeface="Wingdings" pitchFamily="2" charset="2"/>
              <a:buChar char="q"/>
            </a:pPr>
            <a:endParaRPr lang="sv-SE" sz="2400" dirty="0" smtClean="0">
              <a:latin typeface="Arial" pitchFamily="34" charset="0"/>
              <a:cs typeface="Arial" pitchFamily="34" charset="0"/>
            </a:endParaRPr>
          </a:p>
          <a:p>
            <a:pPr>
              <a:lnSpc>
                <a:spcPct val="90000"/>
              </a:lnSpc>
              <a:buFont typeface="Wingdings" pitchFamily="2" charset="2"/>
              <a:buChar char="q"/>
            </a:pPr>
            <a:r>
              <a:rPr lang="sv-SE" sz="2400" dirty="0" smtClean="0">
                <a:latin typeface="Arial" pitchFamily="34" charset="0"/>
                <a:cs typeface="Arial" pitchFamily="34" charset="0"/>
              </a:rPr>
              <a:t>Njohuritë kryesore që shfrytëzohen në projekt nga tekstet shkollore</a:t>
            </a:r>
          </a:p>
          <a:p>
            <a:pPr>
              <a:lnSpc>
                <a:spcPct val="90000"/>
              </a:lnSpc>
              <a:buFont typeface="Wingdings" pitchFamily="2" charset="2"/>
              <a:buChar char="q"/>
            </a:pPr>
            <a:endParaRPr lang="it-IT" sz="2400" dirty="0" smtClean="0">
              <a:latin typeface="Arial" pitchFamily="34" charset="0"/>
              <a:cs typeface="Arial" pitchFamily="34" charset="0"/>
            </a:endParaRPr>
          </a:p>
          <a:p>
            <a:pPr>
              <a:lnSpc>
                <a:spcPct val="90000"/>
              </a:lnSpc>
              <a:buFont typeface="Wingdings" pitchFamily="2" charset="2"/>
              <a:buChar char="q"/>
            </a:pPr>
            <a:r>
              <a:rPr lang="it-IT" sz="2400" dirty="0" smtClean="0">
                <a:latin typeface="Arial" pitchFamily="34" charset="0"/>
                <a:cs typeface="Arial" pitchFamily="34" charset="0"/>
              </a:rPr>
              <a:t>Veprimtaritë kryesore të projektit</a:t>
            </a:r>
          </a:p>
          <a:p>
            <a:pPr>
              <a:lnSpc>
                <a:spcPct val="90000"/>
              </a:lnSpc>
            </a:pPr>
            <a:endParaRPr lang="it-IT" sz="2400" dirty="0" smtClean="0">
              <a:latin typeface="Arial" pitchFamily="34" charset="0"/>
              <a:cs typeface="Arial" pitchFamily="34" charset="0"/>
            </a:endParaRPr>
          </a:p>
          <a:p>
            <a:pPr>
              <a:lnSpc>
                <a:spcPct val="90000"/>
              </a:lnSpc>
              <a:buFont typeface="Wingdings" pitchFamily="2" charset="2"/>
              <a:buChar char="q"/>
            </a:pPr>
            <a:r>
              <a:rPr lang="it-IT" sz="2400" dirty="0" smtClean="0">
                <a:latin typeface="Arial" pitchFamily="34" charset="0"/>
                <a:cs typeface="Arial" pitchFamily="34" charset="0"/>
              </a:rPr>
              <a:t>Mënyra e paraqitjes së gjetjeve të projektit</a:t>
            </a:r>
          </a:p>
          <a:p>
            <a:pPr>
              <a:lnSpc>
                <a:spcPct val="90000"/>
              </a:lnSpc>
              <a:buFont typeface="Wingdings" pitchFamily="2" charset="2"/>
              <a:buChar char="q"/>
            </a:pPr>
            <a:endParaRPr lang="it-IT" sz="2400" dirty="0" smtClean="0">
              <a:latin typeface="Arial" pitchFamily="34" charset="0"/>
              <a:cs typeface="Arial" pitchFamily="34" charset="0"/>
            </a:endParaRPr>
          </a:p>
          <a:p>
            <a:pPr>
              <a:lnSpc>
                <a:spcPct val="90000"/>
              </a:lnSpc>
              <a:buFont typeface="Wingdings" pitchFamily="2" charset="2"/>
              <a:buChar char="q"/>
            </a:pPr>
            <a:r>
              <a:rPr lang="it-IT" sz="2400" dirty="0" smtClean="0">
                <a:latin typeface="Arial" pitchFamily="34" charset="0"/>
                <a:cs typeface="Arial" pitchFamily="34" charset="0"/>
              </a:rPr>
              <a:t>Buxheti</a:t>
            </a:r>
            <a:endParaRPr lang="en-US" sz="24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04801"/>
            <a:ext cx="6172200" cy="1015663"/>
          </a:xfrm>
          <a:prstGeom prst="rect">
            <a:avLst/>
          </a:prstGeom>
        </p:spPr>
        <p:txBody>
          <a:bodyPr wrap="square">
            <a:spAutoFit/>
          </a:bodyPr>
          <a:lstStyle/>
          <a:p>
            <a:r>
              <a:rPr lang="sq-AL" sz="2800" b="1" dirty="0" smtClean="0">
                <a:latin typeface="Arial" pitchFamily="34" charset="0"/>
                <a:cs typeface="Arial" pitchFamily="34" charset="0"/>
              </a:rPr>
              <a:t>Qëllimi dhe objektivat e projektit. </a:t>
            </a:r>
            <a:r>
              <a:rPr lang="sq-AL" sz="3200" b="1" dirty="0" smtClean="0"/>
              <a:t/>
            </a:r>
            <a:br>
              <a:rPr lang="sq-AL" sz="3200" b="1" dirty="0" smtClean="0"/>
            </a:br>
            <a:endParaRPr lang="en-US" sz="3200" b="1" dirty="0"/>
          </a:p>
        </p:txBody>
      </p:sp>
      <p:sp>
        <p:nvSpPr>
          <p:cNvPr id="3" name="Rectangle 2"/>
          <p:cNvSpPr/>
          <p:nvPr/>
        </p:nvSpPr>
        <p:spPr>
          <a:xfrm>
            <a:off x="533400" y="762000"/>
            <a:ext cx="8305800" cy="6001643"/>
          </a:xfrm>
          <a:prstGeom prst="rect">
            <a:avLst/>
          </a:prstGeom>
        </p:spPr>
        <p:txBody>
          <a:bodyPr wrap="square">
            <a:spAutoFit/>
          </a:bodyPr>
          <a:lstStyle/>
          <a:p>
            <a:pPr>
              <a:lnSpc>
                <a:spcPct val="80000"/>
              </a:lnSpc>
            </a:pPr>
            <a:endParaRPr lang="en-US" sz="2000" dirty="0" smtClean="0">
              <a:latin typeface="Arial" pitchFamily="34" charset="0"/>
              <a:cs typeface="Arial" pitchFamily="34" charset="0"/>
            </a:endParaRPr>
          </a:p>
          <a:p>
            <a:pPr>
              <a:lnSpc>
                <a:spcPct val="80000"/>
              </a:lnSpc>
            </a:pPr>
            <a:r>
              <a:rPr lang="sq-AL" sz="2000" dirty="0" smtClean="0">
                <a:latin typeface="Arial" pitchFamily="34" charset="0"/>
                <a:cs typeface="Arial" pitchFamily="34" charset="0"/>
              </a:rPr>
              <a:t>Veprimtaritë që do të ndërmerren për realizimin e një projekti kanë më shumë vlerë nëse paraprakisht mendohen qëllimi dhe objektivat që duam të arrijmë.</a:t>
            </a:r>
          </a:p>
          <a:p>
            <a:pPr>
              <a:lnSpc>
                <a:spcPct val="80000"/>
              </a:lnSpc>
            </a:pPr>
            <a:endParaRPr lang="en-US" sz="2000" u="sng" dirty="0" smtClean="0">
              <a:latin typeface="Arial" pitchFamily="34" charset="0"/>
              <a:cs typeface="Arial" pitchFamily="34" charset="0"/>
            </a:endParaRPr>
          </a:p>
          <a:p>
            <a:pPr>
              <a:lnSpc>
                <a:spcPct val="80000"/>
              </a:lnSpc>
            </a:pPr>
            <a:r>
              <a:rPr lang="sq-AL" sz="2000" u="sng" dirty="0" smtClean="0">
                <a:latin typeface="Arial" pitchFamily="34" charset="0"/>
                <a:cs typeface="Arial" pitchFamily="34" charset="0"/>
              </a:rPr>
              <a:t>Qëllimi </a:t>
            </a:r>
            <a:r>
              <a:rPr lang="sq-AL" sz="2000" dirty="0" smtClean="0">
                <a:latin typeface="Arial" pitchFamily="34" charset="0"/>
                <a:cs typeface="Arial" pitchFamily="34" charset="0"/>
              </a:rPr>
              <a:t>shprehet në terma të përgjithshme, për një situatë që duam të studiojmë apo të ndryshojmë në fund të projektit.</a:t>
            </a:r>
            <a:endParaRPr lang="sq-AL" sz="2000" i="1" dirty="0" smtClean="0">
              <a:latin typeface="Arial" pitchFamily="34" charset="0"/>
              <a:cs typeface="Arial" pitchFamily="34" charset="0"/>
            </a:endParaRPr>
          </a:p>
          <a:p>
            <a:pPr>
              <a:lnSpc>
                <a:spcPct val="80000"/>
              </a:lnSpc>
            </a:pPr>
            <a:endParaRPr lang="en-US" sz="2000" i="1" u="sng" dirty="0" smtClean="0">
              <a:latin typeface="Arial" pitchFamily="34" charset="0"/>
              <a:cs typeface="Arial" pitchFamily="34" charset="0"/>
            </a:endParaRPr>
          </a:p>
          <a:p>
            <a:pPr>
              <a:lnSpc>
                <a:spcPct val="80000"/>
              </a:lnSpc>
            </a:pPr>
            <a:r>
              <a:rPr lang="sq-AL" sz="2000" i="1" u="sng" dirty="0" smtClean="0">
                <a:latin typeface="Arial" pitchFamily="34" charset="0"/>
                <a:cs typeface="Arial" pitchFamily="34" charset="0"/>
              </a:rPr>
              <a:t>Objektivat,</a:t>
            </a:r>
            <a:r>
              <a:rPr lang="sq-AL" sz="2000" i="1" dirty="0" smtClean="0">
                <a:latin typeface="Arial" pitchFamily="34" charset="0"/>
                <a:cs typeface="Arial" pitchFamily="34" charset="0"/>
              </a:rPr>
              <a:t> </a:t>
            </a:r>
            <a:r>
              <a:rPr lang="sq-AL" sz="2000" dirty="0" smtClean="0">
                <a:latin typeface="Arial" pitchFamily="34" charset="0"/>
                <a:cs typeface="Arial" pitchFamily="34" charset="0"/>
              </a:rPr>
              <a:t>shprehen në terma specifike e konkrete për çështje të veçanta që duam të studiojmë apo në lidhje me ndryshimet që duam të arrijmë.</a:t>
            </a:r>
          </a:p>
          <a:p>
            <a:pPr>
              <a:lnSpc>
                <a:spcPct val="80000"/>
              </a:lnSpc>
            </a:pPr>
            <a:r>
              <a:rPr lang="sq-AL" sz="2000" dirty="0" smtClean="0">
                <a:latin typeface="Arial" pitchFamily="34" charset="0"/>
                <a:cs typeface="Arial" pitchFamily="34" charset="0"/>
              </a:rPr>
              <a:t>Objektivat duhet të jenë : specifike, të matshme,të arritshme, të realizueshme, të përcaktuara në kohë.</a:t>
            </a:r>
            <a:endParaRPr lang="sq-AL" sz="2000" i="1" dirty="0" smtClean="0">
              <a:latin typeface="Arial" pitchFamily="34" charset="0"/>
              <a:cs typeface="Arial" pitchFamily="34" charset="0"/>
            </a:endParaRPr>
          </a:p>
          <a:p>
            <a:pPr>
              <a:lnSpc>
                <a:spcPct val="80000"/>
              </a:lnSpc>
            </a:pPr>
            <a:endParaRPr lang="en-US" sz="2000" i="1" dirty="0" smtClean="0">
              <a:latin typeface="Arial" pitchFamily="34" charset="0"/>
              <a:cs typeface="Arial" pitchFamily="34" charset="0"/>
            </a:endParaRPr>
          </a:p>
          <a:p>
            <a:pPr>
              <a:lnSpc>
                <a:spcPct val="80000"/>
              </a:lnSpc>
            </a:pPr>
            <a:r>
              <a:rPr lang="sq-AL" sz="2000" i="1" dirty="0" smtClean="0">
                <a:latin typeface="Arial" pitchFamily="34" charset="0"/>
                <a:cs typeface="Arial" pitchFamily="34" charset="0"/>
              </a:rPr>
              <a:t> </a:t>
            </a:r>
            <a:r>
              <a:rPr lang="sq-AL" sz="2000" i="1" u="sng" dirty="0" smtClean="0">
                <a:latin typeface="Arial" pitchFamily="34" charset="0"/>
                <a:cs typeface="Arial" pitchFamily="34" charset="0"/>
              </a:rPr>
              <a:t>Përshkrim i shkurtër i projektit.</a:t>
            </a:r>
            <a:endParaRPr lang="sq-AL" sz="2000" u="sng" dirty="0" smtClean="0">
              <a:latin typeface="Arial" pitchFamily="34" charset="0"/>
              <a:cs typeface="Arial" pitchFamily="34" charset="0"/>
            </a:endParaRPr>
          </a:p>
          <a:p>
            <a:pPr>
              <a:lnSpc>
                <a:spcPct val="80000"/>
              </a:lnSpc>
            </a:pPr>
            <a:r>
              <a:rPr lang="sq-AL" sz="2000" dirty="0" smtClean="0">
                <a:latin typeface="Arial" pitchFamily="34" charset="0"/>
                <a:cs typeface="Arial" pitchFamily="34" charset="0"/>
              </a:rPr>
              <a:t>Në mënyrë narative përshkruhet shkurtimisht se çfarë veprimtarish do të kryhen, nga kush, në ç’periudhë dhe çfarë do të rezultojë në mbarim të projektit.</a:t>
            </a:r>
            <a:endParaRPr lang="sq-AL" sz="2000" i="1" dirty="0" smtClean="0">
              <a:latin typeface="Arial" pitchFamily="34" charset="0"/>
              <a:cs typeface="Arial" pitchFamily="34" charset="0"/>
            </a:endParaRPr>
          </a:p>
          <a:p>
            <a:pPr>
              <a:lnSpc>
                <a:spcPct val="80000"/>
              </a:lnSpc>
            </a:pPr>
            <a:endParaRPr lang="en-US" sz="2000" i="1" dirty="0" smtClean="0">
              <a:latin typeface="Arial" pitchFamily="34" charset="0"/>
              <a:cs typeface="Arial" pitchFamily="34" charset="0"/>
            </a:endParaRPr>
          </a:p>
          <a:p>
            <a:pPr>
              <a:lnSpc>
                <a:spcPct val="80000"/>
              </a:lnSpc>
            </a:pPr>
            <a:r>
              <a:rPr lang="sq-AL" sz="2000" i="1" dirty="0" smtClean="0">
                <a:latin typeface="Arial" pitchFamily="34" charset="0"/>
                <a:cs typeface="Arial" pitchFamily="34" charset="0"/>
              </a:rPr>
              <a:t> </a:t>
            </a:r>
            <a:r>
              <a:rPr lang="sq-AL" sz="2000" i="1" u="sng" dirty="0" smtClean="0">
                <a:latin typeface="Arial" pitchFamily="34" charset="0"/>
                <a:cs typeface="Arial" pitchFamily="34" charset="0"/>
              </a:rPr>
              <a:t>Plani i detajuar i veprimtarive.</a:t>
            </a:r>
            <a:endParaRPr lang="sq-AL" sz="2000" u="sng" dirty="0" smtClean="0">
              <a:latin typeface="Arial" pitchFamily="34" charset="0"/>
              <a:cs typeface="Arial" pitchFamily="34" charset="0"/>
            </a:endParaRPr>
          </a:p>
          <a:p>
            <a:pPr>
              <a:lnSpc>
                <a:spcPct val="80000"/>
              </a:lnSpc>
            </a:pPr>
            <a:r>
              <a:rPr lang="sq-AL" sz="2000" dirty="0" smtClean="0">
                <a:latin typeface="Arial" pitchFamily="34" charset="0"/>
                <a:cs typeface="Arial" pitchFamily="34" charset="0"/>
              </a:rPr>
              <a:t>Plani i veprimtarive jep informacion se:</a:t>
            </a:r>
          </a:p>
          <a:p>
            <a:pPr>
              <a:lnSpc>
                <a:spcPct val="80000"/>
              </a:lnSpc>
            </a:pPr>
            <a:r>
              <a:rPr lang="sq-AL" sz="2000" dirty="0" smtClean="0">
                <a:latin typeface="Arial" pitchFamily="34" charset="0"/>
                <a:cs typeface="Arial" pitchFamily="34" charset="0"/>
              </a:rPr>
              <a:t>Çfarë do të bëhet në projektin e dhënë</a:t>
            </a:r>
          </a:p>
          <a:p>
            <a:pPr>
              <a:lnSpc>
                <a:spcPct val="80000"/>
              </a:lnSpc>
            </a:pPr>
            <a:r>
              <a:rPr lang="sq-AL" sz="2000" dirty="0" smtClean="0">
                <a:latin typeface="Arial" pitchFamily="34" charset="0"/>
                <a:cs typeface="Arial" pitchFamily="34" charset="0"/>
              </a:rPr>
              <a:t>Cila klasë, grup individ do të kryejë veprimtaritë përkatëse </a:t>
            </a:r>
          </a:p>
          <a:p>
            <a:pPr>
              <a:lnSpc>
                <a:spcPct val="80000"/>
              </a:lnSpc>
            </a:pPr>
            <a:r>
              <a:rPr lang="sq-AL" sz="2000" dirty="0" smtClean="0">
                <a:latin typeface="Arial" pitchFamily="34" charset="0"/>
                <a:cs typeface="Arial" pitchFamily="34" charset="0"/>
              </a:rPr>
              <a:t>Afatet kohore të realizimit të veprimtarive të përcaktuara</a:t>
            </a:r>
            <a:endParaRPr lang="en-US" sz="20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04801"/>
            <a:ext cx="8001000" cy="461665"/>
          </a:xfrm>
          <a:prstGeom prst="rect">
            <a:avLst/>
          </a:prstGeom>
        </p:spPr>
        <p:txBody>
          <a:bodyPr wrap="square">
            <a:spAutoFit/>
          </a:bodyPr>
          <a:lstStyle/>
          <a:p>
            <a:r>
              <a:rPr lang="sq-AL" sz="2400" b="1" i="1" dirty="0" smtClean="0"/>
              <a:t>Plani i veprimtarive hidhet në tabelën sipas modelit në vijim:</a:t>
            </a:r>
            <a:endParaRPr lang="en-US" sz="2400" b="1" i="1" dirty="0"/>
          </a:p>
        </p:txBody>
      </p:sp>
      <p:graphicFrame>
        <p:nvGraphicFramePr>
          <p:cNvPr id="3" name="Table 2"/>
          <p:cNvGraphicFramePr>
            <a:graphicFrameLocks noGrp="1"/>
          </p:cNvGraphicFramePr>
          <p:nvPr/>
        </p:nvGraphicFramePr>
        <p:xfrm>
          <a:off x="304800" y="1371600"/>
          <a:ext cx="8229600" cy="4456113"/>
        </p:xfrm>
        <a:graphic>
          <a:graphicData uri="http://schemas.openxmlformats.org/drawingml/2006/table">
            <a:tbl>
              <a:tblPr/>
              <a:tblGrid>
                <a:gridCol w="2843213"/>
                <a:gridCol w="1187450"/>
                <a:gridCol w="1311275"/>
                <a:gridCol w="1179512"/>
                <a:gridCol w="957263"/>
                <a:gridCol w="750887"/>
              </a:tblGrid>
              <a:tr h="1541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1" i="0" u="none" strike="noStrike" cap="none" normalizeH="0" baseline="0" dirty="0" smtClean="0">
                          <a:ln>
                            <a:noFill/>
                          </a:ln>
                          <a:solidFill>
                            <a:schemeClr val="tx1"/>
                          </a:solidFill>
                          <a:effectLst/>
                          <a:latin typeface="Times New Roman" pitchFamily="18" charset="0"/>
                          <a:cs typeface="Times New Roman" pitchFamily="18" charset="0"/>
                        </a:rPr>
                        <a:t>Përshkrimi i veprimtarive</a:t>
                      </a:r>
                      <a:endParaRPr kumimoji="0" lang="sq-AL" sz="2000" b="1" i="0" u="none" strike="noStrike" cap="none" normalizeH="0" baseline="0" dirty="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smtClean="0">
                          <a:ln>
                            <a:noFill/>
                          </a:ln>
                          <a:solidFill>
                            <a:schemeClr val="tx1"/>
                          </a:solidFill>
                          <a:effectLst/>
                          <a:latin typeface="Times New Roman" pitchFamily="18" charset="0"/>
                          <a:cs typeface="Times New Roman" pitchFamily="18" charset="0"/>
                        </a:rPr>
                        <a:t>Data ...........</a:t>
                      </a:r>
                      <a:endParaRPr kumimoji="0" lang="sq-AL" sz="20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smtClean="0">
                          <a:ln>
                            <a:noFill/>
                          </a:ln>
                          <a:solidFill>
                            <a:schemeClr val="tx1"/>
                          </a:solidFill>
                          <a:effectLst/>
                          <a:latin typeface="Times New Roman" pitchFamily="18" charset="0"/>
                          <a:cs typeface="Times New Roman" pitchFamily="18" charset="0"/>
                        </a:rPr>
                        <a:t>Data...........</a:t>
                      </a:r>
                      <a:endParaRPr kumimoji="0" lang="sq-AL" sz="20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smtClean="0">
                          <a:ln>
                            <a:noFill/>
                          </a:ln>
                          <a:solidFill>
                            <a:schemeClr val="tx1"/>
                          </a:solidFill>
                          <a:effectLst/>
                          <a:latin typeface="Times New Roman" pitchFamily="18" charset="0"/>
                          <a:cs typeface="Times New Roman" pitchFamily="18" charset="0"/>
                        </a:rPr>
                        <a:t>Data..........</a:t>
                      </a:r>
                      <a:endParaRPr kumimoji="0" lang="sq-AL" sz="20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smtClean="0">
                          <a:ln>
                            <a:noFill/>
                          </a:ln>
                          <a:solidFill>
                            <a:schemeClr val="tx1"/>
                          </a:solidFill>
                          <a:effectLst/>
                          <a:latin typeface="Times New Roman" pitchFamily="18" charset="0"/>
                          <a:cs typeface="Times New Roman" pitchFamily="18" charset="0"/>
                        </a:rPr>
                        <a:t>Data......</a:t>
                      </a:r>
                      <a:endParaRPr kumimoji="0" lang="sq-AL" sz="20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cs typeface="Times New Roman" pitchFamily="18" charset="0"/>
                        </a:rPr>
                        <a:t>Personi përgjegjës</a:t>
                      </a:r>
                      <a:endParaRPr kumimoji="0" lang="sq-AL" sz="2000" b="0" i="0" u="none" strike="noStrike" cap="none" normalizeH="0" baseline="0" dirty="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71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1" i="0" u="none" strike="noStrike" cap="none" normalizeH="0" baseline="0" dirty="0" smtClean="0">
                          <a:ln>
                            <a:noFill/>
                          </a:ln>
                          <a:solidFill>
                            <a:schemeClr val="tx1"/>
                          </a:solidFill>
                          <a:effectLst/>
                          <a:latin typeface="Times New Roman" pitchFamily="18" charset="0"/>
                          <a:cs typeface="Times New Roman" pitchFamily="18" charset="0"/>
                        </a:rPr>
                        <a:t>Veprimtari 1</a:t>
                      </a:r>
                      <a:endParaRPr kumimoji="0" lang="sq-AL" sz="2000" b="1" i="0" u="none" strike="noStrike" cap="none" normalizeH="0" baseline="0" dirty="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sq-AL" sz="20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sq-AL" sz="20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cs typeface="Times New Roman" pitchFamily="18" charset="0"/>
                        </a:rPr>
                        <a:t>A.B</a:t>
                      </a:r>
                      <a:endParaRPr kumimoji="0" lang="sq-AL" sz="2000" b="0" i="0" u="none" strike="noStrike" cap="none" normalizeH="0" baseline="0" dirty="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71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1" i="0" u="none" strike="noStrike" cap="none" normalizeH="0" baseline="0" dirty="0" smtClean="0">
                          <a:ln>
                            <a:noFill/>
                          </a:ln>
                          <a:solidFill>
                            <a:schemeClr val="tx1"/>
                          </a:solidFill>
                          <a:effectLst/>
                          <a:latin typeface="Times New Roman" pitchFamily="18" charset="0"/>
                          <a:cs typeface="Times New Roman" pitchFamily="18" charset="0"/>
                        </a:rPr>
                        <a:t>Veprimtari 2</a:t>
                      </a:r>
                      <a:endParaRPr kumimoji="0" lang="sq-AL" sz="2000" b="1" i="0" u="none" strike="noStrike" cap="none" normalizeH="0" baseline="0" dirty="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smtClean="0">
                          <a:ln>
                            <a:noFill/>
                          </a:ln>
                          <a:solidFill>
                            <a:schemeClr val="tx1"/>
                          </a:solidFill>
                          <a:effectLst/>
                          <a:latin typeface="Times New Roman" pitchFamily="18" charset="0"/>
                          <a:cs typeface="Times New Roman" pitchFamily="18" charset="0"/>
                        </a:rPr>
                        <a:t>X</a:t>
                      </a:r>
                      <a:endParaRPr kumimoji="0" lang="sq-AL" sz="20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smtClean="0">
                          <a:ln>
                            <a:noFill/>
                          </a:ln>
                          <a:solidFill>
                            <a:schemeClr val="tx1"/>
                          </a:solidFill>
                          <a:effectLst/>
                          <a:latin typeface="Times New Roman" pitchFamily="18" charset="0"/>
                          <a:cs typeface="Times New Roman" pitchFamily="18" charset="0"/>
                        </a:rPr>
                        <a:t>C.D</a:t>
                      </a:r>
                      <a:endParaRPr kumimoji="0" lang="sq-AL" sz="20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715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1" i="0" u="none" strike="noStrike" cap="none" normalizeH="0" baseline="0" dirty="0" smtClean="0">
                          <a:ln>
                            <a:noFill/>
                          </a:ln>
                          <a:solidFill>
                            <a:schemeClr val="tx1"/>
                          </a:solidFill>
                          <a:effectLst/>
                          <a:latin typeface="Times New Roman" pitchFamily="18" charset="0"/>
                          <a:cs typeface="Times New Roman" pitchFamily="18" charset="0"/>
                        </a:rPr>
                        <a:t>Veprimtari 3</a:t>
                      </a:r>
                      <a:endParaRPr kumimoji="0" lang="sq-AL" sz="2000" b="1" i="0" u="none" strike="noStrike" cap="none" normalizeH="0" baseline="0" dirty="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cs typeface="Times New Roman" pitchFamily="18" charset="0"/>
                        </a:rPr>
                        <a:t>X</a:t>
                      </a:r>
                      <a:endParaRPr kumimoji="0" lang="sq-AL" sz="2000" b="0" i="0" u="none" strike="noStrike" cap="none" normalizeH="0" baseline="0" dirty="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cs typeface="Times New Roman" pitchFamily="18" charset="0"/>
                        </a:rPr>
                        <a:t>A</a:t>
                      </a: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sq-AL" sz="2000" b="0" i="0" u="none" strike="noStrike" cap="none" normalizeH="0" baseline="0" dirty="0" smtClean="0">
                          <a:ln>
                            <a:noFill/>
                          </a:ln>
                          <a:solidFill>
                            <a:schemeClr val="tx1"/>
                          </a:solidFill>
                          <a:effectLst/>
                          <a:latin typeface="Times New Roman" pitchFamily="18" charset="0"/>
                          <a:cs typeface="Times New Roman" pitchFamily="18" charset="0"/>
                        </a:rPr>
                        <a:t>K</a:t>
                      </a:r>
                      <a:endParaRPr kumimoji="0" lang="sq-AL" sz="2000" b="0" i="0" u="none" strike="noStrike" cap="none" normalizeH="0" baseline="0" dirty="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lstStyle/>
          <a:p>
            <a:r>
              <a:rPr lang="sq-AL" sz="3600" b="1" dirty="0" smtClean="0">
                <a:latin typeface="Arial" pitchFamily="34" charset="0"/>
                <a:cs typeface="Arial" pitchFamily="34" charset="0"/>
              </a:rPr>
              <a:t>Vlerësimi</a:t>
            </a:r>
            <a:r>
              <a:rPr lang="en-US" sz="3600" b="1" dirty="0" smtClean="0">
                <a:latin typeface="Arial" pitchFamily="34" charset="0"/>
                <a:cs typeface="Arial" pitchFamily="34" charset="0"/>
              </a:rPr>
              <a:t> </a:t>
            </a:r>
            <a:r>
              <a:rPr lang="en-US" sz="3600" b="1" dirty="0" err="1" smtClean="0">
                <a:latin typeface="Arial" pitchFamily="34" charset="0"/>
                <a:cs typeface="Arial" pitchFamily="34" charset="0"/>
              </a:rPr>
              <a:t>i</a:t>
            </a:r>
            <a:r>
              <a:rPr lang="en-US" sz="3600" b="1" dirty="0" smtClean="0">
                <a:latin typeface="Arial" pitchFamily="34" charset="0"/>
                <a:cs typeface="Arial" pitchFamily="34" charset="0"/>
              </a:rPr>
              <a:t> </a:t>
            </a:r>
            <a:r>
              <a:rPr lang="en-US" sz="3600" b="1" dirty="0" err="1" smtClean="0">
                <a:latin typeface="Arial" pitchFamily="34" charset="0"/>
                <a:cs typeface="Arial" pitchFamily="34" charset="0"/>
              </a:rPr>
              <a:t>veprimtarive</a:t>
            </a:r>
            <a:r>
              <a:rPr lang="sq-AL" i="1" dirty="0" smtClean="0"/>
              <a:t>.</a:t>
            </a:r>
            <a:endParaRPr lang="en-US" dirty="0"/>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pPr>
              <a:lnSpc>
                <a:spcPct val="80000"/>
              </a:lnSpc>
            </a:pPr>
            <a:endParaRPr lang="en-US" dirty="0" smtClean="0">
              <a:latin typeface="Arial" pitchFamily="34" charset="0"/>
              <a:cs typeface="Arial" pitchFamily="34" charset="0"/>
            </a:endParaRPr>
          </a:p>
          <a:p>
            <a:pPr>
              <a:lnSpc>
                <a:spcPct val="80000"/>
              </a:lnSpc>
            </a:pPr>
            <a:r>
              <a:rPr lang="sq-AL" dirty="0" smtClean="0">
                <a:latin typeface="Arial" pitchFamily="34" charset="0"/>
                <a:cs typeface="Arial" pitchFamily="34" charset="0"/>
              </a:rPr>
              <a:t>Pas çdo veprimtarie, grupi organizues i projektit duhet të mblidhet për të bërë vlerësimin e procesit dhe rezultatit të arritur. Qëllimi kryesor është të shihet çfarë gjëje nuk ka shkuar si duhet për të nxjerrë mësime në veprimtaritë e tjera të mëpasme.</a:t>
            </a:r>
          </a:p>
          <a:p>
            <a:pPr>
              <a:lnSpc>
                <a:spcPct val="80000"/>
              </a:lnSpc>
              <a:buFontTx/>
              <a:buNone/>
            </a:pPr>
            <a:endParaRPr lang="en-US" dirty="0" smtClean="0">
              <a:latin typeface="Arial" pitchFamily="34" charset="0"/>
              <a:cs typeface="Arial" pitchFamily="34" charset="0"/>
            </a:endParaRPr>
          </a:p>
          <a:p>
            <a:pPr>
              <a:lnSpc>
                <a:spcPct val="80000"/>
              </a:lnSpc>
              <a:buFontTx/>
              <a:buNone/>
            </a:pPr>
            <a:r>
              <a:rPr lang="sq-AL" dirty="0" smtClean="0">
                <a:latin typeface="Arial" pitchFamily="34" charset="0"/>
                <a:cs typeface="Arial" pitchFamily="34" charset="0"/>
              </a:rPr>
              <a:t>Vlerësimi bëhet duke :</a:t>
            </a:r>
          </a:p>
          <a:p>
            <a:pPr>
              <a:lnSpc>
                <a:spcPct val="80000"/>
              </a:lnSpc>
            </a:pPr>
            <a:r>
              <a:rPr lang="sq-AL" dirty="0" smtClean="0">
                <a:latin typeface="Arial" pitchFamily="34" charset="0"/>
                <a:cs typeface="Arial" pitchFamily="34" charset="0"/>
              </a:rPr>
              <a:t>krahasuar rezultatet me objektivat</a:t>
            </a:r>
          </a:p>
          <a:p>
            <a:pPr>
              <a:lnSpc>
                <a:spcPct val="80000"/>
              </a:lnSpc>
            </a:pPr>
            <a:r>
              <a:rPr lang="sq-AL" dirty="0" smtClean="0">
                <a:latin typeface="Arial" pitchFamily="34" charset="0"/>
                <a:cs typeface="Arial" pitchFamily="34" charset="0"/>
              </a:rPr>
              <a:t>nxjerrë rekomandime për të ardhmen</a:t>
            </a:r>
          </a:p>
          <a:p>
            <a:pPr>
              <a:lnSpc>
                <a:spcPct val="80000"/>
              </a:lnSpc>
              <a:buFontTx/>
              <a:buNone/>
            </a:pPr>
            <a:endParaRPr lang="en-US" dirty="0" smtClean="0">
              <a:latin typeface="Arial" pitchFamily="34" charset="0"/>
              <a:cs typeface="Arial" pitchFamily="34" charset="0"/>
            </a:endParaRPr>
          </a:p>
          <a:p>
            <a:pPr>
              <a:lnSpc>
                <a:spcPct val="80000"/>
              </a:lnSpc>
              <a:buFontTx/>
              <a:buNone/>
            </a:pPr>
            <a:r>
              <a:rPr lang="sq-AL" dirty="0" smtClean="0">
                <a:latin typeface="Arial" pitchFamily="34" charset="0"/>
                <a:cs typeface="Arial" pitchFamily="34" charset="0"/>
              </a:rPr>
              <a:t>Në fund të çdo projekti duhet të nxirren të dhëna për:</a:t>
            </a:r>
          </a:p>
          <a:p>
            <a:pPr>
              <a:lnSpc>
                <a:spcPct val="80000"/>
              </a:lnSpc>
            </a:pPr>
            <a:r>
              <a:rPr lang="sq-AL" dirty="0" smtClean="0">
                <a:latin typeface="Arial" pitchFamily="34" charset="0"/>
                <a:cs typeface="Arial" pitchFamily="34" charset="0"/>
              </a:rPr>
              <a:t>Cilat aspekte të projektit shkuan mirë dhe duhen përforcuar në të ardhmen?</a:t>
            </a:r>
          </a:p>
          <a:p>
            <a:pPr>
              <a:lnSpc>
                <a:spcPct val="80000"/>
              </a:lnSpc>
            </a:pPr>
            <a:r>
              <a:rPr lang="sq-AL" dirty="0" smtClean="0">
                <a:latin typeface="Arial" pitchFamily="34" charset="0"/>
                <a:cs typeface="Arial" pitchFamily="34" charset="0"/>
              </a:rPr>
              <a:t>Çfarë ishte mirë por që duhet të përmirësohet më tej në projekt?</a:t>
            </a:r>
          </a:p>
          <a:p>
            <a:pPr>
              <a:lnSpc>
                <a:spcPct val="80000"/>
              </a:lnSpc>
            </a:pPr>
            <a:r>
              <a:rPr lang="sq-AL" dirty="0" smtClean="0">
                <a:latin typeface="Arial" pitchFamily="34" charset="0"/>
                <a:cs typeface="Arial" pitchFamily="34" charset="0"/>
              </a:rPr>
              <a:t>Çfarë shkoi keq në punën e bërë dhe duhej ndryshuar? Ç’veprim mund t’i parandalonte aspektet që shkuan keq? </a:t>
            </a:r>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it-IT" sz="3200" b="1" dirty="0" smtClean="0"/>
              <a:t>VLERËSIMI I NXËNËSVE</a:t>
            </a:r>
            <a:endParaRPr lang="en-US" sz="3200" dirty="0"/>
          </a:p>
        </p:txBody>
      </p:sp>
      <p:sp>
        <p:nvSpPr>
          <p:cNvPr id="3" name="Content Placeholder 2"/>
          <p:cNvSpPr>
            <a:spLocks noGrp="1"/>
          </p:cNvSpPr>
          <p:nvPr>
            <p:ph idx="1"/>
          </p:nvPr>
        </p:nvSpPr>
        <p:spPr>
          <a:xfrm>
            <a:off x="457200" y="1600200"/>
            <a:ext cx="8229600" cy="4800600"/>
          </a:xfrm>
        </p:spPr>
        <p:txBody>
          <a:bodyPr>
            <a:normAutofit fontScale="32500" lnSpcReduction="20000"/>
          </a:bodyPr>
          <a:lstStyle/>
          <a:p>
            <a:pPr marL="609600" indent="-609600">
              <a:lnSpc>
                <a:spcPct val="80000"/>
              </a:lnSpc>
            </a:pPr>
            <a:r>
              <a:rPr lang="it-IT" sz="7400" dirty="0" smtClean="0">
                <a:latin typeface="Arial" pitchFamily="34" charset="0"/>
                <a:cs typeface="Arial" pitchFamily="34" charset="0"/>
              </a:rPr>
              <a:t>Tre parime janë të detyrueshme për t’u pasur parasysh për një projekt kurrikular.</a:t>
            </a:r>
            <a:endParaRPr lang="en-US" sz="7400" dirty="0" smtClean="0">
              <a:latin typeface="Arial" pitchFamily="34" charset="0"/>
              <a:cs typeface="Arial" pitchFamily="34" charset="0"/>
            </a:endParaRPr>
          </a:p>
          <a:p>
            <a:pPr marL="609600" indent="-609600">
              <a:lnSpc>
                <a:spcPct val="80000"/>
              </a:lnSpc>
            </a:pPr>
            <a:r>
              <a:rPr lang="it-IT" sz="7400" dirty="0" smtClean="0">
                <a:latin typeface="Arial" pitchFamily="34" charset="0"/>
                <a:cs typeface="Arial" pitchFamily="34" charset="0"/>
              </a:rPr>
              <a:t>Nuk është e domosodshme që në një projekt të caktuar të përfshihen që të gjithë nxënësit e një klase.</a:t>
            </a:r>
          </a:p>
          <a:p>
            <a:pPr marL="609600" indent="-609600">
              <a:lnSpc>
                <a:spcPct val="80000"/>
              </a:lnSpc>
            </a:pPr>
            <a:r>
              <a:rPr lang="it-IT" sz="7400" dirty="0" smtClean="0">
                <a:latin typeface="Arial" pitchFamily="34" charset="0"/>
                <a:cs typeface="Arial" pitchFamily="34" charset="0"/>
              </a:rPr>
              <a:t>Secili nxënës duhet të jetë i përfshirë në projekte kurrikulare.</a:t>
            </a:r>
            <a:endParaRPr lang="sq-AL" sz="7400" dirty="0" smtClean="0">
              <a:latin typeface="Arial" pitchFamily="34" charset="0"/>
              <a:cs typeface="Arial" pitchFamily="34" charset="0"/>
            </a:endParaRPr>
          </a:p>
          <a:p>
            <a:pPr marL="609600" indent="-609600">
              <a:lnSpc>
                <a:spcPct val="80000"/>
              </a:lnSpc>
            </a:pPr>
            <a:r>
              <a:rPr lang="it-IT" sz="7400" dirty="0" smtClean="0">
                <a:latin typeface="Arial" pitchFamily="34" charset="0"/>
                <a:cs typeface="Arial" pitchFamily="34" charset="0"/>
              </a:rPr>
              <a:t>Secili nxënës, që është i përfshirë në një projekt kurrikular, duhet të jetë vërtet i përfshirë, që do të thotë se duhet të jetë i ngarkuar me një detyrë të përcaktuar qartë.</a:t>
            </a:r>
            <a:endParaRPr lang="en-US" sz="7400" dirty="0" smtClean="0">
              <a:latin typeface="Arial" pitchFamily="34" charset="0"/>
              <a:cs typeface="Arial" pitchFamily="34" charset="0"/>
            </a:endParaRPr>
          </a:p>
          <a:p>
            <a:pPr marL="609600" indent="-609600">
              <a:lnSpc>
                <a:spcPct val="80000"/>
              </a:lnSpc>
            </a:pPr>
            <a:r>
              <a:rPr lang="it-IT" sz="7400" dirty="0" smtClean="0">
                <a:latin typeface="Arial" pitchFamily="34" charset="0"/>
                <a:cs typeface="Arial" pitchFamily="34" charset="0"/>
              </a:rPr>
              <a:t>Nxënësit duhet të vlerësohen për mirëkryerjen e një projekti kurrikular. Vlerësimi bazohet në mirëkryerjen e detyrave si grup dhe si pjesëtar i grupit.</a:t>
            </a:r>
          </a:p>
          <a:p>
            <a:pPr marL="609600" indent="-609600">
              <a:lnSpc>
                <a:spcPct val="80000"/>
              </a:lnSpc>
            </a:pPr>
            <a:r>
              <a:rPr lang="it-IT" sz="7400" dirty="0" smtClean="0">
                <a:latin typeface="Arial" pitchFamily="34" charset="0"/>
                <a:cs typeface="Arial" pitchFamily="34" charset="0"/>
              </a:rPr>
              <a:t>Vlerësimi vetë nuk nënkupton doemos dhe gjithmonë me notë në regjistër, sidomos në përvojat fillestare të mësuesve në projekte kurrikulare.</a:t>
            </a:r>
          </a:p>
          <a:p>
            <a:pPr marL="609600" indent="-609600">
              <a:lnSpc>
                <a:spcPct val="80000"/>
              </a:lnSpc>
            </a:pPr>
            <a:r>
              <a:rPr lang="it-IT" sz="7400" dirty="0" smtClean="0">
                <a:latin typeface="Arial" pitchFamily="34" charset="0"/>
                <a:cs typeface="Arial" pitchFamily="34" charset="0"/>
              </a:rPr>
              <a:t>E domosdoshme dhe e përherëshme është krijimi i portofolit të nxënësit për një projekt të caktuar. </a:t>
            </a:r>
          </a:p>
          <a:p>
            <a:endParaRPr lang="en-US"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3200" b="1" dirty="0" smtClean="0">
                <a:latin typeface="Arial" pitchFamily="34" charset="0"/>
                <a:cs typeface="Arial" pitchFamily="34" charset="0"/>
              </a:rPr>
              <a:t>PËRSHKRIMI I PROJEKTIT KURRIKULAR SIPAS DISA TREGUESVE</a:t>
            </a:r>
            <a:endParaRPr lang="en-US" sz="3200" dirty="0">
              <a:latin typeface="Arial" pitchFamily="34" charset="0"/>
              <a:cs typeface="Arial" pitchFamily="34" charset="0"/>
            </a:endParaRPr>
          </a:p>
        </p:txBody>
      </p:sp>
      <p:sp>
        <p:nvSpPr>
          <p:cNvPr id="3" name="Content Placeholder 2"/>
          <p:cNvSpPr>
            <a:spLocks noGrp="1"/>
          </p:cNvSpPr>
          <p:nvPr>
            <p:ph idx="1"/>
          </p:nvPr>
        </p:nvSpPr>
        <p:spPr/>
        <p:txBody>
          <a:bodyPr/>
          <a:lstStyle/>
          <a:p>
            <a:r>
              <a:rPr lang="sv-SE" sz="2800" dirty="0" smtClean="0">
                <a:latin typeface="Arial" pitchFamily="34" charset="0"/>
                <a:cs typeface="Arial" pitchFamily="34" charset="0"/>
              </a:rPr>
              <a:t>Mësuesi ose ekipi i mësuesve, që udhëheqin një projekt kurrikular, plotësojnë tabelën e mëposhtme për të përshkruar përmbledhtas projektin kurrikular.</a:t>
            </a:r>
          </a:p>
          <a:p>
            <a:r>
              <a:rPr lang="sv-SE" sz="2800" dirty="0" smtClean="0">
                <a:latin typeface="Arial" pitchFamily="34" charset="0"/>
                <a:cs typeface="Arial" pitchFamily="34" charset="0"/>
              </a:rPr>
              <a:t>Për secilën pyetje shkruhet përgjigja “po” ose “jo”.</a:t>
            </a:r>
            <a:endParaRPr lang="en-US" sz="2800" dirty="0" smtClean="0">
              <a:latin typeface="Arial" pitchFamily="34" charset="0"/>
              <a:cs typeface="Arial" pitchFamily="34" charset="0"/>
            </a:endParaRP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42862"/>
          <a:ext cx="8458200" cy="6876368"/>
        </p:xfrm>
        <a:graphic>
          <a:graphicData uri="http://schemas.openxmlformats.org/drawingml/2006/table">
            <a:tbl>
              <a:tblPr/>
              <a:tblGrid>
                <a:gridCol w="519460"/>
                <a:gridCol w="7938740"/>
              </a:tblGrid>
              <a:tr h="3815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chemeClr val="tx1"/>
                          </a:solidFill>
                          <a:effectLst/>
                          <a:latin typeface="Times New Roman" pitchFamily="18" charset="0"/>
                          <a:cs typeface="Times New Roman" pitchFamily="18" charset="0"/>
                        </a:rPr>
                        <a:t>1</a:t>
                      </a:r>
                      <a:endParaRPr kumimoji="0" lang="it-IT" sz="18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pitchFamily="34" charset="0"/>
                          <a:cs typeface="Arial" pitchFamily="34" charset="0"/>
                        </a:rPr>
                        <a:t>A është i mundshëm për t’u realizuar nga nxënësit?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5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chemeClr val="tx1"/>
                          </a:solidFill>
                          <a:effectLst/>
                          <a:latin typeface="Times New Roman" pitchFamily="18" charset="0"/>
                          <a:cs typeface="Times New Roman" pitchFamily="18" charset="0"/>
                        </a:rPr>
                        <a:t>2</a:t>
                      </a:r>
                      <a:endParaRPr kumimoji="0" lang="it-IT" sz="18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pitchFamily="34" charset="0"/>
                          <a:cs typeface="Arial" pitchFamily="34" charset="0"/>
                        </a:rPr>
                        <a:t>A ka të bëjë tema e projektit me situata nga jeta reale?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8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chemeClr val="tx1"/>
                          </a:solidFill>
                          <a:effectLst/>
                          <a:latin typeface="Times New Roman" pitchFamily="18" charset="0"/>
                          <a:cs typeface="Times New Roman" pitchFamily="18" charset="0"/>
                        </a:rPr>
                        <a:t>3</a:t>
                      </a:r>
                      <a:endParaRPr kumimoji="0" lang="it-IT" sz="18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pitchFamily="34" charset="0"/>
                          <a:cs typeface="Arial" pitchFamily="34" charset="0"/>
                        </a:rPr>
                        <a:t>A i mundëson nxënësit zbatimin e njohurive të marra në një lëndë të një klase?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769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Times New Roman" pitchFamily="18" charset="0"/>
                          <a:cs typeface="Times New Roman" pitchFamily="18" charset="0"/>
                        </a:rPr>
                        <a:t>4</a:t>
                      </a:r>
                      <a:endParaRPr kumimoji="0" lang="it-IT"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pitchFamily="34" charset="0"/>
                          <a:cs typeface="Arial" pitchFamily="34" charset="0"/>
                        </a:rPr>
                        <a:t>A i mundëson nxënësit zbatimin e njohurive të marra në një lëndë në disa klasa?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5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Times New Roman" pitchFamily="18" charset="0"/>
                          <a:cs typeface="Times New Roman" pitchFamily="18" charset="0"/>
                        </a:rPr>
                        <a:t>5</a:t>
                      </a:r>
                      <a:endParaRPr kumimoji="0" lang="it-IT"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pitchFamily="34" charset="0"/>
                          <a:cs typeface="Arial" pitchFamily="34" charset="0"/>
                        </a:rPr>
                        <a:t>A i mundëson nxënësit zbatimin e njohurive të marra në disa lëndë?</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8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Times New Roman" pitchFamily="18" charset="0"/>
                          <a:cs typeface="Times New Roman" pitchFamily="18" charset="0"/>
                        </a:rPr>
                        <a:t>6</a:t>
                      </a:r>
                      <a:endParaRPr kumimoji="0" lang="it-IT"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pitchFamily="34" charset="0"/>
                          <a:cs typeface="Arial" pitchFamily="34" charset="0"/>
                        </a:rPr>
                        <a:t>A i kërkon nxënësit përdorimin e informacionit jo vetëm nga tekstet shkollore?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5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smtClean="0">
                          <a:ln>
                            <a:noFill/>
                          </a:ln>
                          <a:solidFill>
                            <a:schemeClr val="tx1"/>
                          </a:solidFill>
                          <a:effectLst/>
                          <a:latin typeface="Times New Roman" pitchFamily="18" charset="0"/>
                          <a:cs typeface="Times New Roman" pitchFamily="18" charset="0"/>
                        </a:rPr>
                        <a:t>7</a:t>
                      </a:r>
                      <a:endParaRPr kumimoji="0" lang="it-IT"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smtClean="0">
                          <a:ln>
                            <a:noFill/>
                          </a:ln>
                          <a:solidFill>
                            <a:schemeClr val="tx1"/>
                          </a:solidFill>
                          <a:effectLst/>
                          <a:latin typeface="Arial" pitchFamily="34" charset="0"/>
                          <a:cs typeface="Arial" pitchFamily="34" charset="0"/>
                        </a:rPr>
                        <a:t>A merr më shumë kohë puna në terren nga puna në klasë?</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5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1800" b="1" i="0" u="none" strike="noStrike" cap="none" normalizeH="0" baseline="0" smtClean="0">
                          <a:ln>
                            <a:noFill/>
                          </a:ln>
                          <a:solidFill>
                            <a:schemeClr val="tx1"/>
                          </a:solidFill>
                          <a:effectLst/>
                          <a:latin typeface="Times New Roman" pitchFamily="18" charset="0"/>
                          <a:cs typeface="Times New Roman" pitchFamily="18" charset="0"/>
                        </a:rPr>
                        <a:t>8</a:t>
                      </a:r>
                      <a:endParaRPr kumimoji="0" lang="sq-AL"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1800" b="0" i="0" u="none" strike="noStrike" cap="none" normalizeH="0" baseline="0" dirty="0" smtClean="0">
                          <a:ln>
                            <a:noFill/>
                          </a:ln>
                          <a:solidFill>
                            <a:schemeClr val="tx1"/>
                          </a:solidFill>
                          <a:effectLst/>
                          <a:latin typeface="Arial" pitchFamily="34" charset="0"/>
                          <a:cs typeface="Arial" pitchFamily="34" charset="0"/>
                        </a:rPr>
                        <a:t>A “zgjidh” një problem që ndeshet në jetën e përditshme?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5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1800" b="1" i="0" u="none" strike="noStrike" cap="none" normalizeH="0" baseline="0" smtClean="0">
                          <a:ln>
                            <a:noFill/>
                          </a:ln>
                          <a:solidFill>
                            <a:schemeClr val="tx1"/>
                          </a:solidFill>
                          <a:effectLst/>
                          <a:latin typeface="Times New Roman" pitchFamily="18" charset="0"/>
                          <a:cs typeface="Times New Roman" pitchFamily="18" charset="0"/>
                        </a:rPr>
                        <a:t>9</a:t>
                      </a:r>
                      <a:endParaRPr kumimoji="0" lang="sq-AL"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1800" b="0" i="0" u="none" strike="noStrike" cap="none" normalizeH="0" baseline="0" dirty="0" smtClean="0">
                          <a:ln>
                            <a:noFill/>
                          </a:ln>
                          <a:solidFill>
                            <a:schemeClr val="tx1"/>
                          </a:solidFill>
                          <a:effectLst/>
                          <a:latin typeface="Arial" pitchFamily="34" charset="0"/>
                          <a:cs typeface="Arial" pitchFamily="34" charset="0"/>
                        </a:rPr>
                        <a:t>A zhvillon të menduarit shkencor të nxënësve?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5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1800" b="1" i="0" u="none" strike="noStrike" cap="none" normalizeH="0" baseline="0" smtClean="0">
                          <a:ln>
                            <a:noFill/>
                          </a:ln>
                          <a:solidFill>
                            <a:schemeClr val="tx1"/>
                          </a:solidFill>
                          <a:effectLst/>
                          <a:latin typeface="Times New Roman" pitchFamily="18" charset="0"/>
                          <a:cs typeface="Times New Roman" pitchFamily="18" charset="0"/>
                        </a:rPr>
                        <a:t>10</a:t>
                      </a:r>
                      <a:endParaRPr kumimoji="0" lang="sq-AL"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1800" b="0" i="0" u="none" strike="noStrike" cap="none" normalizeH="0" baseline="0" dirty="0" smtClean="0">
                          <a:ln>
                            <a:noFill/>
                          </a:ln>
                          <a:solidFill>
                            <a:schemeClr val="tx1"/>
                          </a:solidFill>
                          <a:effectLst/>
                          <a:latin typeface="Arial" pitchFamily="34" charset="0"/>
                          <a:cs typeface="Arial" pitchFamily="34" charset="0"/>
                        </a:rPr>
                        <a:t>A zhvillon të menduarit kritik të nxënësve?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15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PT" sz="1800" b="1" i="0" u="none" strike="noStrike" cap="none" normalizeH="0" baseline="0" smtClean="0">
                          <a:ln>
                            <a:noFill/>
                          </a:ln>
                          <a:solidFill>
                            <a:schemeClr val="tx1"/>
                          </a:solidFill>
                          <a:effectLst/>
                          <a:latin typeface="Times New Roman" pitchFamily="18" charset="0"/>
                          <a:cs typeface="Times New Roman" pitchFamily="18" charset="0"/>
                        </a:rPr>
                        <a:t>11</a:t>
                      </a:r>
                      <a:endParaRPr kumimoji="0" lang="pt-PT"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PT" sz="1800" b="0" i="0" u="none" strike="noStrike" cap="none" normalizeH="0" baseline="0" dirty="0" smtClean="0">
                          <a:ln>
                            <a:noFill/>
                          </a:ln>
                          <a:solidFill>
                            <a:schemeClr val="tx1"/>
                          </a:solidFill>
                          <a:effectLst/>
                          <a:latin typeface="Arial" pitchFamily="34" charset="0"/>
                          <a:cs typeface="Arial" pitchFamily="34" charset="0"/>
                        </a:rPr>
                        <a:t>A zhvillon aftësitë komunikuese të nxënësve?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90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PT" sz="1800" b="1" i="0" u="none" strike="noStrike" cap="none" normalizeH="0" baseline="0" smtClean="0">
                          <a:ln>
                            <a:noFill/>
                          </a:ln>
                          <a:solidFill>
                            <a:schemeClr val="tx1"/>
                          </a:solidFill>
                          <a:effectLst/>
                          <a:latin typeface="Times New Roman" pitchFamily="18" charset="0"/>
                          <a:cs typeface="Times New Roman" pitchFamily="18" charset="0"/>
                        </a:rPr>
                        <a:t>12</a:t>
                      </a:r>
                      <a:endParaRPr kumimoji="0" lang="pt-PT"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PT" sz="1800" b="0" i="0" u="none" strike="noStrike" cap="none" normalizeH="0" baseline="0" dirty="0" smtClean="0">
                          <a:ln>
                            <a:noFill/>
                          </a:ln>
                          <a:solidFill>
                            <a:schemeClr val="tx1"/>
                          </a:solidFill>
                          <a:effectLst/>
                          <a:latin typeface="Arial" pitchFamily="34" charset="0"/>
                          <a:cs typeface="Arial" pitchFamily="34" charset="0"/>
                        </a:rPr>
                        <a:t>A zhvillon aftësitë organizuese dhe vetëmenaxhuese të nxënësve?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016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PT" sz="1800" b="1" i="0" u="none" strike="noStrike" cap="none" normalizeH="0" baseline="0" smtClean="0">
                          <a:ln>
                            <a:noFill/>
                          </a:ln>
                          <a:solidFill>
                            <a:schemeClr val="tx1"/>
                          </a:solidFill>
                          <a:effectLst/>
                          <a:latin typeface="Times New Roman" pitchFamily="18" charset="0"/>
                          <a:cs typeface="Times New Roman" pitchFamily="18" charset="0"/>
                        </a:rPr>
                        <a:t>13</a:t>
                      </a:r>
                      <a:endParaRPr kumimoji="0" lang="pt-PT"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PT" sz="1800" b="0" i="0" u="none" strike="noStrike" cap="none" normalizeH="0" baseline="0" dirty="0" smtClean="0">
                          <a:ln>
                            <a:noFill/>
                          </a:ln>
                          <a:solidFill>
                            <a:schemeClr val="tx1"/>
                          </a:solidFill>
                          <a:effectLst/>
                          <a:latin typeface="Arial" pitchFamily="34" charset="0"/>
                          <a:cs typeface="Arial" pitchFamily="34" charset="0"/>
                        </a:rPr>
                        <a:t>A zhvillon aftësitë e nxënësve  për punën në grup?</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68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PT" sz="1800" b="1" i="0" u="none" strike="noStrike" cap="none" normalizeH="0" baseline="0" smtClean="0">
                          <a:ln>
                            <a:noFill/>
                          </a:ln>
                          <a:solidFill>
                            <a:schemeClr val="tx1"/>
                          </a:solidFill>
                          <a:effectLst/>
                          <a:latin typeface="Times New Roman" pitchFamily="18" charset="0"/>
                          <a:cs typeface="Times New Roman" pitchFamily="18" charset="0"/>
                        </a:rPr>
                        <a:t>14</a:t>
                      </a:r>
                      <a:endParaRPr kumimoji="0" lang="pt-PT"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PT" sz="1800" b="0" i="0" u="none" strike="noStrike" cap="none" normalizeH="0" baseline="0" dirty="0" smtClean="0">
                          <a:ln>
                            <a:noFill/>
                          </a:ln>
                          <a:solidFill>
                            <a:schemeClr val="tx1"/>
                          </a:solidFill>
                          <a:effectLst/>
                          <a:latin typeface="Arial" pitchFamily="34" charset="0"/>
                          <a:cs typeface="Arial" pitchFamily="34" charset="0"/>
                        </a:rPr>
                        <a:t>A zhvillon aftësinë e nxënësve për prezantuar gjetjet e projektit?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016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PT" sz="1800" b="1" i="0" u="none" strike="noStrike" cap="none" normalizeH="0" baseline="0" smtClean="0">
                          <a:ln>
                            <a:noFill/>
                          </a:ln>
                          <a:solidFill>
                            <a:schemeClr val="tx1"/>
                          </a:solidFill>
                          <a:effectLst/>
                          <a:latin typeface="Times New Roman" pitchFamily="18" charset="0"/>
                          <a:cs typeface="Times New Roman" pitchFamily="18" charset="0"/>
                        </a:rPr>
                        <a:t>15</a:t>
                      </a:r>
                      <a:endParaRPr kumimoji="0" lang="pt-PT"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PT" sz="1800" b="0" i="0" u="none" strike="noStrike" cap="none" normalizeH="0" baseline="0" dirty="0" smtClean="0">
                          <a:ln>
                            <a:noFill/>
                          </a:ln>
                          <a:solidFill>
                            <a:schemeClr val="tx1"/>
                          </a:solidFill>
                          <a:effectLst/>
                          <a:latin typeface="Arial" pitchFamily="34" charset="0"/>
                          <a:cs typeface="Arial" pitchFamily="34" charset="0"/>
                        </a:rPr>
                        <a:t>A vlerësohet rregullisht puna e nxënësit duke përdorur metodën e portofolit?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b="1" dirty="0" err="1" smtClean="0">
                <a:latin typeface="Arial" pitchFamily="34" charset="0"/>
                <a:cs typeface="Arial" pitchFamily="34" charset="0"/>
              </a:rPr>
              <a:t>Detyrat</a:t>
            </a:r>
            <a:r>
              <a:rPr lang="en-US" sz="3200" b="1" dirty="0" smtClean="0">
                <a:latin typeface="Arial" pitchFamily="34" charset="0"/>
                <a:cs typeface="Arial" pitchFamily="34" charset="0"/>
              </a:rPr>
              <a:t> e </a:t>
            </a:r>
            <a:r>
              <a:rPr lang="en-US" sz="3200" b="1" dirty="0" err="1" smtClean="0">
                <a:latin typeface="Arial" pitchFamily="34" charset="0"/>
                <a:cs typeface="Arial" pitchFamily="34" charset="0"/>
              </a:rPr>
              <a:t>mesuesit</a:t>
            </a:r>
            <a:endParaRPr lang="en-US" sz="3200" b="1" dirty="0">
              <a:latin typeface="Arial" pitchFamily="34" charset="0"/>
              <a:cs typeface="Arial" pitchFamily="34" charset="0"/>
            </a:endParaRPr>
          </a:p>
        </p:txBody>
      </p:sp>
      <p:sp>
        <p:nvSpPr>
          <p:cNvPr id="3" name="Content Placeholder 2"/>
          <p:cNvSpPr>
            <a:spLocks noGrp="1"/>
          </p:cNvSpPr>
          <p:nvPr>
            <p:ph idx="1"/>
          </p:nvPr>
        </p:nvSpPr>
        <p:spPr>
          <a:xfrm>
            <a:off x="457200" y="990600"/>
            <a:ext cx="8229600" cy="5486400"/>
          </a:xfrm>
        </p:spPr>
        <p:txBody>
          <a:bodyPr>
            <a:normAutofit/>
          </a:bodyPr>
          <a:lstStyle/>
          <a:p>
            <a:r>
              <a:rPr lang="en-US" sz="2400" dirty="0" err="1" smtClean="0">
                <a:latin typeface="Arial" pitchFamily="34" charset="0"/>
                <a:cs typeface="Arial" pitchFamily="34" charset="0"/>
              </a:rPr>
              <a:t>Objektivat</a:t>
            </a:r>
            <a:r>
              <a:rPr lang="en-US" sz="2400" dirty="0" smtClean="0">
                <a:latin typeface="Arial" pitchFamily="34" charset="0"/>
                <a:cs typeface="Arial" pitchFamily="34" charset="0"/>
              </a:rPr>
              <a:t> (u </a:t>
            </a:r>
            <a:r>
              <a:rPr lang="en-US" sz="2400" dirty="0" err="1" smtClean="0">
                <a:latin typeface="Arial" pitchFamily="34" charset="0"/>
                <a:cs typeface="Arial" pitchFamily="34" charset="0"/>
              </a:rPr>
              <a:t>behen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te</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qarta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nx</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pritshmerite</a:t>
            </a:r>
            <a:r>
              <a:rPr lang="en-US" sz="2400" dirty="0" smtClean="0">
                <a:latin typeface="Arial" pitchFamily="34" charset="0"/>
                <a:cs typeface="Arial" pitchFamily="34" charset="0"/>
              </a:rPr>
              <a:t>)</a:t>
            </a:r>
          </a:p>
          <a:p>
            <a:r>
              <a:rPr lang="en-US" sz="2400" dirty="0" err="1" smtClean="0">
                <a:latin typeface="Arial" pitchFamily="34" charset="0"/>
                <a:cs typeface="Arial" pitchFamily="34" charset="0"/>
              </a:rPr>
              <a:t>Formati</a:t>
            </a:r>
            <a:r>
              <a:rPr lang="en-US" sz="2400" dirty="0" smtClean="0">
                <a:latin typeface="Arial" pitchFamily="34" charset="0"/>
                <a:cs typeface="Arial" pitchFamily="34" charset="0"/>
              </a:rPr>
              <a:t> I </a:t>
            </a:r>
            <a:r>
              <a:rPr lang="en-US" sz="2400" dirty="0" err="1" smtClean="0">
                <a:latin typeface="Arial" pitchFamily="34" charset="0"/>
                <a:cs typeface="Arial" pitchFamily="34" charset="0"/>
              </a:rPr>
              <a:t>projektit</a:t>
            </a:r>
            <a:r>
              <a:rPr lang="en-US" sz="2400" dirty="0" smtClean="0">
                <a:latin typeface="Arial" pitchFamily="34" charset="0"/>
                <a:cs typeface="Arial" pitchFamily="34" charset="0"/>
              </a:rPr>
              <a:t>(me </a:t>
            </a:r>
            <a:r>
              <a:rPr lang="en-US" sz="2400" dirty="0" err="1" smtClean="0">
                <a:latin typeface="Arial" pitchFamily="34" charset="0"/>
                <a:cs typeface="Arial" pitchFamily="34" charset="0"/>
              </a:rPr>
              <a:t>te</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gjitha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pikat</a:t>
            </a:r>
            <a:r>
              <a:rPr lang="en-US" sz="2400" dirty="0" smtClean="0">
                <a:latin typeface="Arial" pitchFamily="34" charset="0"/>
                <a:cs typeface="Arial" pitchFamily="34" charset="0"/>
              </a:rPr>
              <a:t> e </a:t>
            </a:r>
            <a:r>
              <a:rPr lang="en-US" sz="2400" dirty="0" err="1" smtClean="0">
                <a:latin typeface="Arial" pitchFamily="34" charset="0"/>
                <a:cs typeface="Arial" pitchFamily="34" charset="0"/>
              </a:rPr>
              <a:t>siperpermendura</a:t>
            </a:r>
            <a:r>
              <a:rPr lang="en-US" sz="2400" dirty="0" smtClean="0">
                <a:latin typeface="Arial" pitchFamily="34" charset="0"/>
                <a:cs typeface="Arial" pitchFamily="34" charset="0"/>
              </a:rPr>
              <a:t>)</a:t>
            </a:r>
          </a:p>
          <a:p>
            <a:r>
              <a:rPr lang="en-US" sz="2400" dirty="0" err="1" smtClean="0">
                <a:latin typeface="Arial" pitchFamily="34" charset="0"/>
                <a:cs typeface="Arial" pitchFamily="34" charset="0"/>
              </a:rPr>
              <a:t>Ditari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teme</a:t>
            </a:r>
            <a:r>
              <a:rPr lang="en-US" sz="2400" dirty="0" smtClean="0">
                <a:latin typeface="Arial" pitchFamily="34" charset="0"/>
                <a:cs typeface="Arial" pitchFamily="34" charset="0"/>
              </a:rPr>
              <a:t> pas </a:t>
            </a:r>
            <a:r>
              <a:rPr lang="en-US" sz="2400" dirty="0" err="1" smtClean="0">
                <a:latin typeface="Arial" pitchFamily="34" charset="0"/>
                <a:cs typeface="Arial" pitchFamily="34" charset="0"/>
              </a:rPr>
              <a:t>teme</a:t>
            </a:r>
            <a:r>
              <a:rPr lang="en-US" sz="2400" dirty="0" smtClean="0">
                <a:latin typeface="Arial" pitchFamily="34" charset="0"/>
                <a:cs typeface="Arial" pitchFamily="34" charset="0"/>
              </a:rPr>
              <a:t> ne </a:t>
            </a:r>
            <a:r>
              <a:rPr lang="en-US" sz="2400" dirty="0" err="1" smtClean="0">
                <a:latin typeface="Arial" pitchFamily="34" charset="0"/>
                <a:cs typeface="Arial" pitchFamily="34" charset="0"/>
              </a:rPr>
              <a:t>forme</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lineare</a:t>
            </a:r>
            <a:r>
              <a:rPr lang="en-US" sz="2400" dirty="0" smtClean="0">
                <a:latin typeface="Arial" pitchFamily="34" charset="0"/>
                <a:cs typeface="Arial" pitchFamily="34" charset="0"/>
              </a:rPr>
              <a:t> ,ne </a:t>
            </a:r>
            <a:r>
              <a:rPr lang="en-US" sz="2400" dirty="0" err="1" smtClean="0">
                <a:latin typeface="Arial" pitchFamily="34" charset="0"/>
                <a:cs typeface="Arial" pitchFamily="34" charset="0"/>
              </a:rPr>
              <a:t>nje</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fletore</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te</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vecante</a:t>
            </a:r>
            <a:r>
              <a:rPr lang="en-US" sz="2400" dirty="0" smtClean="0">
                <a:latin typeface="Arial" pitchFamily="34" charset="0"/>
                <a:cs typeface="Arial" pitchFamily="34" charset="0"/>
              </a:rPr>
              <a:t>)</a:t>
            </a:r>
          </a:p>
          <a:p>
            <a:r>
              <a:rPr lang="en-US" sz="2400" dirty="0" err="1" smtClean="0">
                <a:latin typeface="Arial" pitchFamily="34" charset="0"/>
                <a:cs typeface="Arial" pitchFamily="34" charset="0"/>
              </a:rPr>
              <a:t>Menaxhimi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informacionit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teksti</a:t>
            </a:r>
            <a:r>
              <a:rPr lang="en-US" sz="2400" dirty="0" smtClean="0">
                <a:latin typeface="Arial" pitchFamily="34" charset="0"/>
                <a:cs typeface="Arial" pitchFamily="34" charset="0"/>
              </a:rPr>
              <a:t>, internet, media, </a:t>
            </a:r>
            <a:r>
              <a:rPr lang="en-US" sz="2400" dirty="0" err="1" smtClean="0">
                <a:latin typeface="Arial" pitchFamily="34" charset="0"/>
                <a:cs typeface="Arial" pitchFamily="34" charset="0"/>
              </a:rPr>
              <a:t>biblioteka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vizita,intrvista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pyetesore</a:t>
            </a:r>
            <a:r>
              <a:rPr lang="en-US" sz="2400" dirty="0" smtClean="0">
                <a:latin typeface="Arial" pitchFamily="34" charset="0"/>
                <a:cs typeface="Arial" pitchFamily="34" charset="0"/>
              </a:rPr>
              <a:t>)</a:t>
            </a:r>
          </a:p>
          <a:p>
            <a:r>
              <a:rPr lang="en-US" sz="2400" dirty="0" err="1" smtClean="0">
                <a:latin typeface="Arial" pitchFamily="34" charset="0"/>
                <a:cs typeface="Arial" pitchFamily="34" charset="0"/>
              </a:rPr>
              <a:t>Vleresimi</a:t>
            </a:r>
            <a:r>
              <a:rPr lang="en-US" sz="2400" dirty="0" smtClean="0">
                <a:latin typeface="Arial" pitchFamily="34" charset="0"/>
                <a:cs typeface="Arial" pitchFamily="34" charset="0"/>
              </a:rPr>
              <a:t> I </a:t>
            </a:r>
            <a:r>
              <a:rPr lang="en-US" sz="2400" dirty="0" err="1" smtClean="0">
                <a:latin typeface="Arial" pitchFamily="34" charset="0"/>
                <a:cs typeface="Arial" pitchFamily="34" charset="0"/>
              </a:rPr>
              <a:t>nxenesve</a:t>
            </a:r>
            <a:r>
              <a:rPr lang="en-US" sz="2400" dirty="0" smtClean="0">
                <a:latin typeface="Arial" pitchFamily="34" charset="0"/>
                <a:cs typeface="Arial" pitchFamily="34" charset="0"/>
              </a:rPr>
              <a:t>(</a:t>
            </a:r>
            <a:r>
              <a:rPr lang="en-US" sz="2400" dirty="0" err="1" smtClean="0">
                <a:latin typeface="Arial" pitchFamily="34" charset="0"/>
                <a:cs typeface="Arial" pitchFamily="34" charset="0"/>
              </a:rPr>
              <a:t>lloji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dhe</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kriteret</a:t>
            </a:r>
            <a:r>
              <a:rPr lang="en-US" sz="2400" dirty="0" smtClean="0">
                <a:latin typeface="Arial" pitchFamily="34" charset="0"/>
                <a:cs typeface="Arial" pitchFamily="34" charset="0"/>
              </a:rPr>
              <a:t> e </a:t>
            </a:r>
            <a:r>
              <a:rPr lang="en-US" sz="2400" dirty="0" err="1" smtClean="0">
                <a:latin typeface="Arial" pitchFamily="34" charset="0"/>
                <a:cs typeface="Arial" pitchFamily="34" charset="0"/>
              </a:rPr>
              <a:t>vleresimit,ditari</a:t>
            </a:r>
            <a:r>
              <a:rPr lang="en-US" sz="2400" dirty="0" smtClean="0">
                <a:latin typeface="Arial" pitchFamily="34" charset="0"/>
                <a:cs typeface="Arial" pitchFamily="34" charset="0"/>
              </a:rPr>
              <a:t> I </a:t>
            </a:r>
            <a:r>
              <a:rPr lang="en-US" sz="2400" dirty="0" err="1" smtClean="0">
                <a:latin typeface="Arial" pitchFamily="34" charset="0"/>
                <a:cs typeface="Arial" pitchFamily="34" charset="0"/>
              </a:rPr>
              <a:t>nxenesit,portofoli</a:t>
            </a:r>
            <a:r>
              <a:rPr lang="en-US" sz="2400" dirty="0" smtClean="0">
                <a:latin typeface="Arial" pitchFamily="34" charset="0"/>
                <a:cs typeface="Arial" pitchFamily="34" charset="0"/>
              </a:rPr>
              <a:t>)</a:t>
            </a:r>
          </a:p>
          <a:p>
            <a:r>
              <a:rPr lang="en-US" sz="2400" dirty="0" err="1" smtClean="0">
                <a:latin typeface="Arial" pitchFamily="34" charset="0"/>
                <a:cs typeface="Arial" pitchFamily="34" charset="0"/>
              </a:rPr>
              <a:t>Menyrat</a:t>
            </a:r>
            <a:r>
              <a:rPr lang="en-US" sz="2400" dirty="0" smtClean="0">
                <a:latin typeface="Arial" pitchFamily="34" charset="0"/>
                <a:cs typeface="Arial" pitchFamily="34" charset="0"/>
              </a:rPr>
              <a:t> e </a:t>
            </a:r>
            <a:r>
              <a:rPr lang="en-US" sz="2400" dirty="0" err="1" smtClean="0">
                <a:latin typeface="Arial" pitchFamily="34" charset="0"/>
                <a:cs typeface="Arial" pitchFamily="34" charset="0"/>
              </a:rPr>
              <a:t>vleresimit</a:t>
            </a:r>
            <a:r>
              <a:rPr lang="en-US" sz="2400" dirty="0" smtClean="0">
                <a:latin typeface="Arial" pitchFamily="34" charset="0"/>
                <a:cs typeface="Arial" pitchFamily="34" charset="0"/>
              </a:rPr>
              <a:t> :</a:t>
            </a:r>
          </a:p>
          <a:p>
            <a:r>
              <a:rPr lang="en-US" sz="2400" dirty="0" err="1" smtClean="0">
                <a:latin typeface="Arial" pitchFamily="34" charset="0"/>
                <a:cs typeface="Arial" pitchFamily="34" charset="0"/>
              </a:rPr>
              <a:t>Vleresimi</a:t>
            </a:r>
            <a:r>
              <a:rPr lang="en-US" sz="2400" dirty="0" smtClean="0">
                <a:latin typeface="Arial" pitchFamily="34" charset="0"/>
                <a:cs typeface="Arial" pitchFamily="34" charset="0"/>
              </a:rPr>
              <a:t> ne </a:t>
            </a:r>
            <a:r>
              <a:rPr lang="en-US" sz="2400" dirty="0" err="1" smtClean="0">
                <a:latin typeface="Arial" pitchFamily="34" charset="0"/>
                <a:cs typeface="Arial" pitchFamily="34" charset="0"/>
              </a:rPr>
              <a:t>grup</a:t>
            </a:r>
            <a:r>
              <a:rPr lang="en-US" sz="2400" dirty="0" smtClean="0">
                <a:latin typeface="Arial" pitchFamily="34" charset="0"/>
                <a:cs typeface="Arial" pitchFamily="34" charset="0"/>
              </a:rPr>
              <a:t>(I </a:t>
            </a:r>
            <a:r>
              <a:rPr lang="en-US" sz="2400" dirty="0" err="1" smtClean="0">
                <a:latin typeface="Arial" pitchFamily="34" charset="0"/>
                <a:cs typeface="Arial" pitchFamily="34" charset="0"/>
              </a:rPr>
              <a:t>njejte</a:t>
            </a:r>
            <a:r>
              <a:rPr lang="en-US" sz="2400" dirty="0" smtClean="0">
                <a:latin typeface="Arial" pitchFamily="34" charset="0"/>
                <a:cs typeface="Arial" pitchFamily="34" charset="0"/>
              </a:rPr>
              <a:t>)</a:t>
            </a:r>
          </a:p>
          <a:p>
            <a:r>
              <a:rPr lang="en-US" sz="2400" dirty="0" err="1" smtClean="0">
                <a:latin typeface="Arial" pitchFamily="34" charset="0"/>
                <a:cs typeface="Arial" pitchFamily="34" charset="0"/>
              </a:rPr>
              <a:t>Vleresimi</a:t>
            </a:r>
            <a:r>
              <a:rPr lang="en-US" sz="2400" dirty="0" smtClean="0">
                <a:latin typeface="Arial" pitchFamily="34" charset="0"/>
                <a:cs typeface="Arial" pitchFamily="34" charset="0"/>
              </a:rPr>
              <a:t> individual (80% grupi,produkti;20% </a:t>
            </a:r>
            <a:r>
              <a:rPr lang="en-US" sz="2400" dirty="0" err="1" smtClean="0">
                <a:latin typeface="Arial" pitchFamily="34" charset="0"/>
                <a:cs typeface="Arial" pitchFamily="34" charset="0"/>
              </a:rPr>
              <a:t>individi</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err="1" smtClean="0"/>
              <a:t>Detyrat</a:t>
            </a:r>
            <a:r>
              <a:rPr lang="en-US" dirty="0" smtClean="0"/>
              <a:t> e </a:t>
            </a:r>
            <a:r>
              <a:rPr lang="en-US" dirty="0" err="1" smtClean="0"/>
              <a:t>nxenesit</a:t>
            </a:r>
            <a:endParaRPr lang="en-US" dirty="0"/>
          </a:p>
        </p:txBody>
      </p:sp>
      <p:sp>
        <p:nvSpPr>
          <p:cNvPr id="3" name="Content Placeholder 2"/>
          <p:cNvSpPr>
            <a:spLocks noGrp="1"/>
          </p:cNvSpPr>
          <p:nvPr>
            <p:ph idx="1"/>
          </p:nvPr>
        </p:nvSpPr>
        <p:spPr>
          <a:xfrm>
            <a:off x="457200" y="762000"/>
            <a:ext cx="8229600" cy="5867400"/>
          </a:xfrm>
        </p:spPr>
        <p:txBody>
          <a:bodyPr>
            <a:normAutofit lnSpcReduction="10000"/>
          </a:bodyPr>
          <a:lstStyle/>
          <a:p>
            <a:pPr>
              <a:buFont typeface="Wingdings" pitchFamily="2" charset="2"/>
              <a:buChar char="Ø"/>
            </a:pPr>
            <a:r>
              <a:rPr lang="en-US" sz="2400" u="sng" dirty="0" err="1" smtClean="0"/>
              <a:t>Hapat</a:t>
            </a:r>
            <a:r>
              <a:rPr lang="en-US" sz="2400" u="sng" dirty="0" smtClean="0"/>
              <a:t> </a:t>
            </a:r>
          </a:p>
          <a:p>
            <a:r>
              <a:rPr lang="en-US" sz="2400" dirty="0" err="1" smtClean="0"/>
              <a:t>Percaktimi</a:t>
            </a:r>
            <a:r>
              <a:rPr lang="en-US" sz="2400" dirty="0" smtClean="0"/>
              <a:t> I </a:t>
            </a:r>
            <a:r>
              <a:rPr lang="en-US" sz="2400" dirty="0" err="1" smtClean="0"/>
              <a:t>objektivit</a:t>
            </a:r>
            <a:endParaRPr lang="en-US" sz="2400" dirty="0" smtClean="0"/>
          </a:p>
          <a:p>
            <a:r>
              <a:rPr lang="en-US" sz="2400" dirty="0" err="1" smtClean="0"/>
              <a:t>Plani</a:t>
            </a:r>
            <a:r>
              <a:rPr lang="en-US" sz="2400" dirty="0" smtClean="0"/>
              <a:t> I </a:t>
            </a:r>
            <a:r>
              <a:rPr lang="en-US" sz="2400" dirty="0" err="1" smtClean="0"/>
              <a:t>projektit</a:t>
            </a:r>
            <a:r>
              <a:rPr lang="en-US" sz="2400" dirty="0" smtClean="0"/>
              <a:t> (</a:t>
            </a:r>
            <a:r>
              <a:rPr lang="en-US" sz="2400" dirty="0" err="1" smtClean="0"/>
              <a:t>veprimtarite;personat</a:t>
            </a:r>
            <a:r>
              <a:rPr lang="en-US" sz="2400" dirty="0" smtClean="0"/>
              <a:t> </a:t>
            </a:r>
            <a:r>
              <a:rPr lang="en-US" sz="2400" dirty="0" err="1" smtClean="0"/>
              <a:t>pergjegjes;afatet</a:t>
            </a:r>
            <a:r>
              <a:rPr lang="en-US" sz="2400" dirty="0" smtClean="0"/>
              <a:t>)</a:t>
            </a:r>
          </a:p>
          <a:p>
            <a:r>
              <a:rPr lang="en-US" sz="2400" dirty="0" err="1" smtClean="0"/>
              <a:t>Buxheti</a:t>
            </a:r>
            <a:r>
              <a:rPr lang="en-US" sz="2400" dirty="0" smtClean="0"/>
              <a:t> </a:t>
            </a:r>
          </a:p>
          <a:p>
            <a:r>
              <a:rPr lang="en-US" sz="2400" dirty="0" err="1" smtClean="0"/>
              <a:t>Raporti</a:t>
            </a:r>
            <a:r>
              <a:rPr lang="en-US" sz="2400" dirty="0" smtClean="0"/>
              <a:t> </a:t>
            </a:r>
            <a:r>
              <a:rPr lang="en-US" sz="2400" dirty="0" err="1" smtClean="0"/>
              <a:t>perfundimtar</a:t>
            </a:r>
            <a:r>
              <a:rPr lang="en-US" sz="2400" dirty="0" smtClean="0"/>
              <a:t>(</a:t>
            </a:r>
            <a:r>
              <a:rPr lang="en-US" sz="2400" dirty="0" err="1" smtClean="0"/>
              <a:t>pershkrim</a:t>
            </a:r>
            <a:r>
              <a:rPr lang="en-US" sz="2400" dirty="0" smtClean="0"/>
              <a:t> </a:t>
            </a:r>
            <a:r>
              <a:rPr lang="en-US" sz="2400" dirty="0" err="1" smtClean="0"/>
              <a:t>teorik</a:t>
            </a:r>
            <a:r>
              <a:rPr lang="en-US" sz="2400" dirty="0" smtClean="0"/>
              <a:t>  </a:t>
            </a:r>
            <a:r>
              <a:rPr lang="en-US" sz="2400" dirty="0" err="1" smtClean="0"/>
              <a:t>dhe</a:t>
            </a:r>
            <a:r>
              <a:rPr lang="en-US" sz="2400" dirty="0" smtClean="0"/>
              <a:t> I </a:t>
            </a:r>
            <a:r>
              <a:rPr lang="en-US" sz="2400" dirty="0" err="1" smtClean="0"/>
              <a:t>veprimtarive</a:t>
            </a:r>
            <a:r>
              <a:rPr lang="en-US" sz="2400" dirty="0" smtClean="0"/>
              <a:t>)</a:t>
            </a:r>
          </a:p>
          <a:p>
            <a:pPr>
              <a:buFont typeface="Wingdings" pitchFamily="2" charset="2"/>
              <a:buChar char="v"/>
            </a:pPr>
            <a:r>
              <a:rPr lang="en-US" sz="2400" b="1" u="sng" dirty="0" err="1" smtClean="0"/>
              <a:t>Portofoli</a:t>
            </a:r>
            <a:r>
              <a:rPr lang="en-US" sz="2400" b="1" u="sng" dirty="0" smtClean="0"/>
              <a:t> :</a:t>
            </a:r>
          </a:p>
          <a:p>
            <a:pPr marL="457200" indent="-457200">
              <a:buFont typeface="+mj-lt"/>
              <a:buAutoNum type="alphaLcParenR"/>
            </a:pPr>
            <a:r>
              <a:rPr lang="en-US" sz="2400" dirty="0" err="1" smtClean="0"/>
              <a:t>Plani</a:t>
            </a:r>
            <a:r>
              <a:rPr lang="en-US" sz="2400" dirty="0" smtClean="0"/>
              <a:t> I </a:t>
            </a:r>
            <a:r>
              <a:rPr lang="en-US" sz="2400" dirty="0" err="1" smtClean="0"/>
              <a:t>projektit</a:t>
            </a:r>
            <a:endParaRPr lang="en-US" sz="2400" dirty="0" smtClean="0"/>
          </a:p>
          <a:p>
            <a:pPr marL="457200" indent="-457200">
              <a:buFont typeface="+mj-lt"/>
              <a:buAutoNum type="alphaLcParenR"/>
            </a:pPr>
            <a:r>
              <a:rPr lang="en-US" sz="2400" dirty="0" smtClean="0"/>
              <a:t>Planet </a:t>
            </a:r>
            <a:r>
              <a:rPr lang="en-US" sz="2400" dirty="0" err="1" smtClean="0"/>
              <a:t>vetiake</a:t>
            </a:r>
            <a:endParaRPr lang="en-US" sz="2400" dirty="0" smtClean="0"/>
          </a:p>
          <a:p>
            <a:pPr marL="457200" indent="-457200">
              <a:buFont typeface="+mj-lt"/>
              <a:buAutoNum type="alphaLcParenR"/>
            </a:pPr>
            <a:r>
              <a:rPr lang="en-US" sz="2400" dirty="0" err="1" smtClean="0"/>
              <a:t>Shenimet</a:t>
            </a:r>
            <a:r>
              <a:rPr lang="en-US" sz="2400" dirty="0" smtClean="0"/>
              <a:t> </a:t>
            </a:r>
            <a:r>
              <a:rPr lang="en-US" sz="2400" dirty="0" err="1" smtClean="0"/>
              <a:t>gjate</a:t>
            </a:r>
            <a:r>
              <a:rPr lang="en-US" sz="2400" dirty="0" smtClean="0"/>
              <a:t> </a:t>
            </a:r>
            <a:r>
              <a:rPr lang="en-US" sz="2400" dirty="0" err="1" smtClean="0"/>
              <a:t>takimeve</a:t>
            </a:r>
            <a:endParaRPr lang="en-US" sz="2400" dirty="0" smtClean="0"/>
          </a:p>
          <a:p>
            <a:pPr marL="457200" indent="-457200">
              <a:buFont typeface="+mj-lt"/>
              <a:buAutoNum type="alphaLcParenR"/>
            </a:pPr>
            <a:r>
              <a:rPr lang="en-US" sz="2400" dirty="0" err="1" smtClean="0"/>
              <a:t>Burimet</a:t>
            </a:r>
            <a:r>
              <a:rPr lang="en-US" sz="2400" dirty="0" smtClean="0"/>
              <a:t> e </a:t>
            </a:r>
            <a:r>
              <a:rPr lang="en-US" sz="2400" dirty="0" err="1" smtClean="0"/>
              <a:t>informacionit</a:t>
            </a:r>
            <a:r>
              <a:rPr lang="en-US" sz="2400" dirty="0" smtClean="0"/>
              <a:t> (</a:t>
            </a:r>
            <a:r>
              <a:rPr lang="en-US" sz="2400" dirty="0" err="1" smtClean="0"/>
              <a:t>liste</a:t>
            </a:r>
            <a:r>
              <a:rPr lang="en-US" sz="2400" dirty="0" smtClean="0"/>
              <a:t>)</a:t>
            </a:r>
          </a:p>
          <a:p>
            <a:pPr marL="457200" indent="-457200">
              <a:buFont typeface="+mj-lt"/>
              <a:buAutoNum type="alphaLcParenR"/>
            </a:pPr>
            <a:r>
              <a:rPr lang="en-US" sz="2400" dirty="0" err="1" smtClean="0"/>
              <a:t>Raportin</a:t>
            </a:r>
            <a:r>
              <a:rPr lang="en-US" sz="2400" dirty="0" smtClean="0"/>
              <a:t> </a:t>
            </a:r>
            <a:r>
              <a:rPr lang="en-US" sz="2400" dirty="0" err="1" smtClean="0"/>
              <a:t>perfundimtar</a:t>
            </a:r>
            <a:endParaRPr lang="en-US" sz="2400" dirty="0" smtClean="0"/>
          </a:p>
          <a:p>
            <a:pPr marL="457200" indent="-457200">
              <a:buFont typeface="+mj-lt"/>
              <a:buAutoNum type="alphaLcParenR"/>
            </a:pPr>
            <a:r>
              <a:rPr lang="en-US" sz="2400" dirty="0" smtClean="0"/>
              <a:t>Te </a:t>
            </a:r>
            <a:r>
              <a:rPr lang="en-US" sz="2400" dirty="0" err="1" smtClean="0"/>
              <a:t>tjera</a:t>
            </a:r>
            <a:r>
              <a:rPr lang="en-US" sz="2400" dirty="0" smtClean="0"/>
              <a:t> </a:t>
            </a:r>
            <a:r>
              <a:rPr lang="en-US" sz="2400" dirty="0" err="1" smtClean="0"/>
              <a:t>qe</a:t>
            </a:r>
            <a:r>
              <a:rPr lang="en-US" sz="2400" dirty="0" smtClean="0"/>
              <a:t> </a:t>
            </a:r>
            <a:r>
              <a:rPr lang="en-US" sz="2400" dirty="0" err="1" smtClean="0"/>
              <a:t>nx</a:t>
            </a:r>
            <a:r>
              <a:rPr lang="en-US" sz="2400" dirty="0" smtClean="0"/>
              <a:t> </a:t>
            </a:r>
            <a:r>
              <a:rPr lang="en-US" sz="2400" dirty="0" err="1" smtClean="0"/>
              <a:t>deshirojne</a:t>
            </a:r>
            <a:r>
              <a:rPr lang="en-US" sz="2400" dirty="0" smtClean="0"/>
              <a:t> </a:t>
            </a:r>
            <a:r>
              <a:rPr lang="en-US" sz="2400" dirty="0" err="1" smtClean="0"/>
              <a:t>si</a:t>
            </a:r>
            <a:r>
              <a:rPr lang="en-US" sz="2400" dirty="0" smtClean="0"/>
              <a:t> </a:t>
            </a:r>
            <a:r>
              <a:rPr lang="en-US" sz="2400" dirty="0" err="1" smtClean="0"/>
              <a:t>foto,intervista,episode</a:t>
            </a:r>
            <a:r>
              <a:rPr lang="en-US" sz="2400" dirty="0" smtClean="0"/>
              <a:t> </a:t>
            </a:r>
            <a:r>
              <a:rPr lang="en-US" sz="2400" dirty="0" err="1" smtClean="0"/>
              <a:t>te</a:t>
            </a:r>
            <a:r>
              <a:rPr lang="en-US" sz="2400" dirty="0" smtClean="0"/>
              <a:t> </a:t>
            </a:r>
            <a:r>
              <a:rPr lang="en-US" sz="2400" dirty="0" err="1" smtClean="0"/>
              <a:t>ndryshme</a:t>
            </a:r>
            <a:endParaRPr lang="en-US" sz="2400"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0"/>
            <a:ext cx="9144000" cy="62786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pitchFamily="34" charset="0"/>
                <a:cs typeface="Arial" pitchFamily="34" charset="0"/>
              </a:rPr>
              <a:t>NENI 72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err="1" smtClean="0">
                <a:ln>
                  <a:noFill/>
                </a:ln>
                <a:solidFill>
                  <a:schemeClr val="tx1"/>
                </a:solidFill>
                <a:effectLst/>
                <a:latin typeface="Arial" pitchFamily="34" charset="0"/>
                <a:cs typeface="Arial" pitchFamily="34" charset="0"/>
              </a:rPr>
              <a:t>Projektet</a:t>
            </a:r>
            <a:r>
              <a:rPr kumimoji="0" lang="en-US" sz="2800" b="1" i="0" u="none" strike="noStrike" cap="none" normalizeH="0" baseline="0" dirty="0" smtClean="0">
                <a:ln>
                  <a:noFill/>
                </a:ln>
                <a:solidFill>
                  <a:schemeClr val="tx1"/>
                </a:solidFill>
                <a:effectLst/>
                <a:latin typeface="Arial" pitchFamily="34" charset="0"/>
                <a:cs typeface="Arial" pitchFamily="34" charset="0"/>
              </a:rPr>
              <a:t> </a:t>
            </a:r>
            <a:r>
              <a:rPr kumimoji="0" lang="en-US" sz="2800" b="1" i="0" u="none" strike="noStrike" cap="none" normalizeH="0" baseline="0" dirty="0" err="1" smtClean="0">
                <a:ln>
                  <a:noFill/>
                </a:ln>
                <a:solidFill>
                  <a:schemeClr val="tx1"/>
                </a:solidFill>
                <a:effectLst/>
                <a:latin typeface="Arial" pitchFamily="34" charset="0"/>
                <a:cs typeface="Arial" pitchFamily="34" charset="0"/>
              </a:rPr>
              <a:t>kurrikulare</a:t>
            </a:r>
            <a:r>
              <a:rPr kumimoji="0" lang="en-US" sz="2800" b="1" i="0" u="none" strike="noStrike" cap="none" normalizeH="0" baseline="0" dirty="0" smtClean="0">
                <a:ln>
                  <a:noFill/>
                </a:ln>
                <a:solidFill>
                  <a:schemeClr val="tx1"/>
                </a:solidFill>
                <a:effectLst/>
                <a:latin typeface="Arial" pitchFamily="34" charset="0"/>
                <a:cs typeface="Arial" pitchFamily="34" charset="0"/>
              </a:rPr>
              <a:t> </a:t>
            </a:r>
            <a:r>
              <a:rPr kumimoji="0" lang="en-US" sz="2800" b="1" i="0" u="none" strike="noStrike" cap="none" normalizeH="0" baseline="0" dirty="0" err="1" smtClean="0">
                <a:ln>
                  <a:noFill/>
                </a:ln>
                <a:solidFill>
                  <a:schemeClr val="tx1"/>
                </a:solidFill>
                <a:effectLst/>
                <a:latin typeface="Arial" pitchFamily="34" charset="0"/>
                <a:cs typeface="Arial" pitchFamily="34" charset="0"/>
              </a:rPr>
              <a:t>ndërlëndore</a:t>
            </a:r>
            <a:r>
              <a:rPr kumimoji="0" lang="en-US" sz="2800" b="1" i="0" u="none" strike="noStrike" cap="none" normalizeH="0" baseline="0" dirty="0" smtClean="0">
                <a:ln>
                  <a:noFill/>
                </a:ln>
                <a:solidFill>
                  <a:schemeClr val="tx1"/>
                </a:solidFill>
                <a:effectLst/>
                <a:latin typeface="Arial" pitchFamily="34" charset="0"/>
                <a:cs typeface="Arial" pitchFamily="34" charset="0"/>
              </a:rPr>
              <a:t>/ </a:t>
            </a:r>
            <a:r>
              <a:rPr kumimoji="0" lang="en-US" sz="2800" b="1" i="0" u="none" strike="noStrike" cap="none" normalizeH="0" baseline="0" dirty="0" err="1" smtClean="0">
                <a:ln>
                  <a:noFill/>
                </a:ln>
                <a:solidFill>
                  <a:schemeClr val="tx1"/>
                </a:solidFill>
                <a:effectLst/>
                <a:latin typeface="Arial" pitchFamily="34" charset="0"/>
                <a:cs typeface="Arial" pitchFamily="34" charset="0"/>
              </a:rPr>
              <a:t>lëndore</a:t>
            </a:r>
            <a:r>
              <a:rPr kumimoji="0" lang="en-US" sz="2800" b="1"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cs typeface="Arial" pitchFamily="34" charset="0"/>
              </a:rPr>
              <a:t>1</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Temat</a:t>
            </a:r>
            <a:r>
              <a:rPr kumimoji="0" lang="en-US" sz="2000" b="0" i="0" u="none" strike="noStrike" cap="none" normalizeH="0" baseline="0" dirty="0" smtClean="0">
                <a:ln>
                  <a:noFill/>
                </a:ln>
                <a:solidFill>
                  <a:schemeClr val="tx1"/>
                </a:solidFill>
                <a:effectLst/>
                <a:latin typeface="Arial" pitchFamily="34" charset="0"/>
                <a:cs typeface="Arial" pitchFamily="34" charset="0"/>
              </a:rPr>
              <a:t> e </a:t>
            </a:r>
            <a:r>
              <a:rPr kumimoji="0" lang="en-US" sz="2000" b="0" i="0" u="none" strike="noStrike" cap="none" normalizeH="0" baseline="0" dirty="0" err="1" smtClean="0">
                <a:ln>
                  <a:noFill/>
                </a:ln>
                <a:solidFill>
                  <a:schemeClr val="tx1"/>
                </a:solidFill>
                <a:effectLst/>
                <a:latin typeface="Arial" pitchFamily="34" charset="0"/>
                <a:cs typeface="Arial" pitchFamily="34" charset="0"/>
              </a:rPr>
              <a:t>projekteve</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kurrikulare</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ndërlëndore</a:t>
            </a:r>
            <a:r>
              <a:rPr kumimoji="0" lang="en-US" sz="2000" b="0" i="0" u="none" strike="noStrike" cap="none" normalizeH="0" baseline="0" dirty="0" smtClean="0">
                <a:ln>
                  <a:noFill/>
                </a:ln>
                <a:solidFill>
                  <a:schemeClr val="tx1"/>
                </a:solidFill>
                <a:effectLst/>
                <a:latin typeface="Arial" pitchFamily="34" charset="0"/>
                <a:cs typeface="Arial" pitchFamily="34" charset="0"/>
              </a:rPr>
              <a:t>/</a:t>
            </a:r>
            <a:r>
              <a:rPr kumimoji="0" lang="en-US" sz="2000" b="0" i="0" u="none" strike="noStrike" cap="none" normalizeH="0" baseline="0" dirty="0" err="1" smtClean="0">
                <a:ln>
                  <a:noFill/>
                </a:ln>
                <a:solidFill>
                  <a:schemeClr val="tx1"/>
                </a:solidFill>
                <a:effectLst/>
                <a:latin typeface="Arial" pitchFamily="34" charset="0"/>
                <a:cs typeface="Arial" pitchFamily="34" charset="0"/>
              </a:rPr>
              <a:t>lëndore</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më</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tutje</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në</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këtë</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nen</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projektet</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përzgjidhen</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nga</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nxënësit</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cs typeface="Arial" pitchFamily="34" charset="0"/>
              </a:rPr>
              <a:t>2</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Mësuesi</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udhëzon</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nxënësit</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para</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dhe</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gjatë</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zhvillimit</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të</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projektit</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vëzhgon</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qëndrimin</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dhe</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kontributin</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në</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projekt</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të</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secilit</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nxënës-pjesëmarrës</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gjatë</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punës</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individuale</a:t>
            </a:r>
            <a:r>
              <a:rPr kumimoji="0" lang="en-US" sz="2000" b="0" i="0" u="none" strike="noStrike" cap="none" normalizeH="0" baseline="0" dirty="0" smtClean="0">
                <a:ln>
                  <a:noFill/>
                </a:ln>
                <a:solidFill>
                  <a:schemeClr val="tx1"/>
                </a:solidFill>
                <a:effectLst/>
                <a:latin typeface="Arial" pitchFamily="34" charset="0"/>
                <a:cs typeface="Arial" pitchFamily="34" charset="0"/>
              </a:rPr>
              <a:t> e </a:t>
            </a:r>
            <a:r>
              <a:rPr kumimoji="0" lang="en-US" sz="2000" b="0" i="0" u="none" strike="noStrike" cap="none" normalizeH="0" baseline="0" dirty="0" err="1" smtClean="0">
                <a:ln>
                  <a:noFill/>
                </a:ln>
                <a:solidFill>
                  <a:schemeClr val="tx1"/>
                </a:solidFill>
                <a:effectLst/>
                <a:latin typeface="Arial" pitchFamily="34" charset="0"/>
                <a:cs typeface="Arial" pitchFamily="34" charset="0"/>
              </a:rPr>
              <a:t>në</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grup</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dhe</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vlerëson</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nxënësit</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cs typeface="Arial" pitchFamily="34" charset="0"/>
              </a:rPr>
              <a:t>3</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Drejtori</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i</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shkollës</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nxit</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mësuesit</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të</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punojnë</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për</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projekte</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ndërlëndore</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cs typeface="Arial" pitchFamily="34" charset="0"/>
              </a:rPr>
              <a:t>4</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Projekti</a:t>
            </a:r>
            <a:r>
              <a:rPr kumimoji="0" lang="en-US" sz="2000" b="0" i="0" u="none" strike="noStrike" cap="none" normalizeH="0" baseline="0" dirty="0" smtClean="0">
                <a:ln>
                  <a:noFill/>
                </a:ln>
                <a:solidFill>
                  <a:schemeClr val="tx1"/>
                </a:solidFill>
                <a:effectLst/>
                <a:latin typeface="Arial" pitchFamily="34" charset="0"/>
                <a:cs typeface="Arial" pitchFamily="34" charset="0"/>
              </a:rPr>
              <a:t> ka </a:t>
            </a:r>
            <a:r>
              <a:rPr kumimoji="0" lang="en-US" sz="2000" b="0" i="0" u="none" strike="noStrike" cap="none" normalizeH="0" baseline="0" dirty="0" err="1" smtClean="0">
                <a:ln>
                  <a:noFill/>
                </a:ln>
                <a:solidFill>
                  <a:schemeClr val="tx1"/>
                </a:solidFill>
                <a:effectLst/>
                <a:latin typeface="Arial" pitchFamily="34" charset="0"/>
                <a:cs typeface="Arial" pitchFamily="34" charset="0"/>
              </a:rPr>
              <a:t>aspak</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ose</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shumë</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pak</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shpenzime</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dhe</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nuk</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kërkon</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shpenzime</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nga</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prindërit</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cs typeface="Arial" pitchFamily="34" charset="0"/>
              </a:rPr>
              <a:t>5</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Në</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projekte</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është</a:t>
            </a:r>
            <a:r>
              <a:rPr kumimoji="0" lang="en-US" sz="2000" b="0" i="0" u="none" strike="noStrike" cap="none" normalizeH="0" baseline="0" dirty="0" smtClean="0">
                <a:ln>
                  <a:noFill/>
                </a:ln>
                <a:solidFill>
                  <a:schemeClr val="tx1"/>
                </a:solidFill>
                <a:effectLst/>
                <a:latin typeface="Arial" pitchFamily="34" charset="0"/>
                <a:cs typeface="Arial" pitchFamily="34" charset="0"/>
              </a:rPr>
              <a:t> e </a:t>
            </a:r>
            <a:r>
              <a:rPr kumimoji="0" lang="en-US" sz="2000" b="0" i="0" u="none" strike="noStrike" cap="none" normalizeH="0" baseline="0" dirty="0" err="1" smtClean="0">
                <a:ln>
                  <a:noFill/>
                </a:ln>
                <a:solidFill>
                  <a:schemeClr val="tx1"/>
                </a:solidFill>
                <a:effectLst/>
                <a:latin typeface="Arial" pitchFamily="34" charset="0"/>
                <a:cs typeface="Arial" pitchFamily="34" charset="0"/>
              </a:rPr>
              <a:t>dëshirueshme</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të</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përfshihen</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edhe</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prindër</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cs typeface="Arial" pitchFamily="34" charset="0"/>
              </a:rPr>
              <a:t>6</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Mësuesi</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përshkruan</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përmbledhtas</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projektin</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kurrikular</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sipas</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një</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en-US" sz="2000" b="0" i="0" u="none" strike="noStrike" cap="none" normalizeH="0" baseline="0" dirty="0" err="1" smtClean="0">
                <a:ln>
                  <a:noFill/>
                </a:ln>
                <a:solidFill>
                  <a:schemeClr val="tx1"/>
                </a:solidFill>
                <a:effectLst/>
                <a:latin typeface="Arial" pitchFamily="34" charset="0"/>
                <a:cs typeface="Arial" pitchFamily="34" charset="0"/>
              </a:rPr>
              <a:t>formati</a:t>
            </a:r>
            <a:r>
              <a:rPr kumimoji="0" lang="en-US" sz="2000" b="0" i="0" u="none" strike="noStrike" cap="none" normalizeH="0" baseline="0" dirty="0" smtClean="0">
                <a:ln>
                  <a:noFill/>
                </a:ln>
                <a:solidFill>
                  <a:schemeClr val="tx1"/>
                </a:solidFill>
                <a:effectLst/>
                <a:latin typeface="Arial" pitchFamily="34" charset="0"/>
                <a:cs typeface="Arial" pitchFamily="34" charset="0"/>
              </a:rPr>
              <a:t> me </a:t>
            </a:r>
            <a:r>
              <a:rPr kumimoji="0" lang="en-US" sz="2000" b="0" i="0" u="none" strike="noStrike" cap="none" normalizeH="0" baseline="0" dirty="0" err="1" smtClean="0">
                <a:ln>
                  <a:noFill/>
                </a:ln>
                <a:solidFill>
                  <a:schemeClr val="tx1"/>
                </a:solidFill>
                <a:effectLst/>
                <a:latin typeface="Arial" pitchFamily="34" charset="0"/>
                <a:cs typeface="Arial" pitchFamily="34" charset="0"/>
              </a:rPr>
              <a:t>këto</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r>
              <a:rPr kumimoji="0" lang="de-DE" sz="2000" b="0" i="0" u="none" strike="noStrike" cap="none" normalizeH="0" baseline="0" dirty="0" smtClean="0">
                <a:ln>
                  <a:noFill/>
                </a:ln>
                <a:solidFill>
                  <a:schemeClr val="tx1"/>
                </a:solidFill>
                <a:effectLst/>
                <a:latin typeface="Arial" pitchFamily="34" charset="0"/>
                <a:cs typeface="Arial" pitchFamily="34" charset="0"/>
              </a:rPr>
              <a:t>rubrika: Titulli i projektit, objektivat e projektit, temat e njohurive kryesore lëndore të cilat do të rimerren në sajë të projektit, partneret (nëse ka, si: prindër,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sz="2000" b="0" i="0" u="none" strike="noStrike" cap="none" normalizeH="0" baseline="0" dirty="0" smtClean="0">
                <a:ln>
                  <a:noFill/>
                </a:ln>
                <a:solidFill>
                  <a:schemeClr val="tx1"/>
                </a:solidFill>
                <a:effectLst/>
                <a:latin typeface="Arial" pitchFamily="34" charset="0"/>
                <a:cs typeface="Arial" pitchFamily="34" charset="0"/>
              </a:rPr>
              <a:t>OJF), numri i orëve gjithsej të projektit dhe i ndarë në mes të mësuesve, numri i nxënësve që përfshihen në projekt ose numri i klasave, përshkrimi i shkurtër i veprimtarive kryesore të projektit; përshkrimi i shkurtër i produktit të projektit; mënyra e prezantimit përfundimtar të projektit.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latin typeface="Arial" pitchFamily="34" charset="0"/>
                <a:cs typeface="Arial" pitchFamily="34" charset="0"/>
              </a:rPr>
              <a:t>Vazhdim</a:t>
            </a:r>
            <a:r>
              <a:rPr lang="en-US" sz="3600" dirty="0" smtClean="0">
                <a:latin typeface="Arial" pitchFamily="34" charset="0"/>
                <a:cs typeface="Arial" pitchFamily="34" charset="0"/>
              </a:rPr>
              <a:t>…</a:t>
            </a:r>
            <a:endParaRPr lang="en-US" sz="3600" dirty="0">
              <a:latin typeface="Arial" pitchFamily="34" charset="0"/>
              <a:cs typeface="Arial" pitchFamily="34" charset="0"/>
            </a:endParaRPr>
          </a:p>
        </p:txBody>
      </p:sp>
      <p:sp>
        <p:nvSpPr>
          <p:cNvPr id="3" name="Content Placeholder 2"/>
          <p:cNvSpPr>
            <a:spLocks noGrp="1"/>
          </p:cNvSpPr>
          <p:nvPr>
            <p:ph idx="1"/>
          </p:nvPr>
        </p:nvSpPr>
        <p:spPr>
          <a:xfrm>
            <a:off x="457200" y="1676400"/>
            <a:ext cx="8229600" cy="4525963"/>
          </a:xfrm>
        </p:spPr>
        <p:txBody>
          <a:bodyPr>
            <a:normAutofit fontScale="85000" lnSpcReduction="20000"/>
          </a:bodyPr>
          <a:lstStyle/>
          <a:p>
            <a:pPr marL="0" lvl="0" indent="0" eaLnBrk="0" fontAlgn="base" hangingPunct="0">
              <a:spcBef>
                <a:spcPct val="0"/>
              </a:spcBef>
              <a:spcAft>
                <a:spcPct val="0"/>
              </a:spcAft>
              <a:buNone/>
            </a:pPr>
            <a:r>
              <a:rPr lang="de-DE" sz="2600" b="1" dirty="0" smtClean="0">
                <a:latin typeface="Arial" pitchFamily="34" charset="0"/>
                <a:cs typeface="Arial" pitchFamily="34" charset="0"/>
              </a:rPr>
              <a:t>7</a:t>
            </a:r>
            <a:r>
              <a:rPr lang="de-DE" sz="2600" dirty="0" smtClean="0">
                <a:latin typeface="Arial" pitchFamily="34" charset="0"/>
                <a:cs typeface="Arial" pitchFamily="34" charset="0"/>
              </a:rPr>
              <a:t>. Në orarin mësimor të klasës shënohen ato orë mësimore të projektit që zhvillohen në klasë (përzgjedhja e projektit, një pjesë e punës së nxënësve në projekt dhe prezantimi i projektit) </a:t>
            </a:r>
            <a:endParaRPr lang="en-US" sz="2600" dirty="0" smtClean="0">
              <a:latin typeface="Arial" pitchFamily="34" charset="0"/>
              <a:cs typeface="Arial" pitchFamily="34" charset="0"/>
            </a:endParaRPr>
          </a:p>
          <a:p>
            <a:pPr marL="0" lvl="0" indent="0" eaLnBrk="0" fontAlgn="base" hangingPunct="0">
              <a:spcBef>
                <a:spcPct val="0"/>
              </a:spcBef>
              <a:spcAft>
                <a:spcPct val="0"/>
              </a:spcAft>
              <a:buNone/>
            </a:pPr>
            <a:r>
              <a:rPr lang="de-DE" sz="2600" b="1" dirty="0" smtClean="0">
                <a:latin typeface="Arial" pitchFamily="34" charset="0"/>
                <a:cs typeface="Arial" pitchFamily="34" charset="0"/>
              </a:rPr>
              <a:t>8</a:t>
            </a:r>
            <a:r>
              <a:rPr lang="de-DE" sz="2600" dirty="0" smtClean="0">
                <a:latin typeface="Arial" pitchFamily="34" charset="0"/>
                <a:cs typeface="Arial" pitchFamily="34" charset="0"/>
              </a:rPr>
              <a:t>. Mësuesi (mësuesit) planifikojnë një numër orësh të mjaftueshme për realizimin cilësor të projektit. </a:t>
            </a:r>
            <a:endParaRPr lang="en-US" sz="2600" dirty="0" smtClean="0">
              <a:latin typeface="Arial" pitchFamily="34" charset="0"/>
              <a:cs typeface="Arial" pitchFamily="34" charset="0"/>
            </a:endParaRPr>
          </a:p>
          <a:p>
            <a:pPr marL="0" lvl="0" indent="0" eaLnBrk="0" fontAlgn="base" hangingPunct="0">
              <a:spcBef>
                <a:spcPct val="0"/>
              </a:spcBef>
              <a:spcAft>
                <a:spcPct val="0"/>
              </a:spcAft>
              <a:buNone/>
            </a:pPr>
            <a:r>
              <a:rPr lang="de-DE" sz="2600" b="1" dirty="0" smtClean="0">
                <a:latin typeface="Arial" pitchFamily="34" charset="0"/>
                <a:cs typeface="Arial" pitchFamily="34" charset="0"/>
              </a:rPr>
              <a:t>9</a:t>
            </a:r>
            <a:r>
              <a:rPr lang="de-DE" sz="2600" dirty="0" smtClean="0">
                <a:latin typeface="Arial" pitchFamily="34" charset="0"/>
                <a:cs typeface="Arial" pitchFamily="34" charset="0"/>
              </a:rPr>
              <a:t>. Orët mësimore të projekteve përfshihen në ngarkesën mësimore vjetore të mësuesve përkatës. </a:t>
            </a:r>
            <a:endParaRPr lang="en-US" sz="2600" dirty="0" smtClean="0">
              <a:latin typeface="Arial" pitchFamily="34" charset="0"/>
              <a:cs typeface="Arial" pitchFamily="34" charset="0"/>
            </a:endParaRPr>
          </a:p>
          <a:p>
            <a:pPr marL="0" lvl="0" indent="0" eaLnBrk="0" fontAlgn="base" hangingPunct="0">
              <a:spcBef>
                <a:spcPct val="0"/>
              </a:spcBef>
              <a:spcAft>
                <a:spcPct val="0"/>
              </a:spcAft>
              <a:buNone/>
            </a:pPr>
            <a:r>
              <a:rPr lang="de-DE" sz="2600" b="1" dirty="0" smtClean="0">
                <a:latin typeface="Arial" pitchFamily="34" charset="0"/>
                <a:cs typeface="Arial" pitchFamily="34" charset="0"/>
              </a:rPr>
              <a:t>10.</a:t>
            </a:r>
            <a:r>
              <a:rPr lang="de-DE" sz="2600" dirty="0" smtClean="0">
                <a:latin typeface="Arial" pitchFamily="34" charset="0"/>
                <a:cs typeface="Arial" pitchFamily="34" charset="0"/>
              </a:rPr>
              <a:t> Orët mësimore të projektit shënohen në regjistër si orët e tjera lëndore. </a:t>
            </a:r>
            <a:endParaRPr lang="en-US" sz="2600" dirty="0" smtClean="0">
              <a:latin typeface="Arial" pitchFamily="34" charset="0"/>
              <a:cs typeface="Arial" pitchFamily="34" charset="0"/>
            </a:endParaRPr>
          </a:p>
          <a:p>
            <a:pPr marL="0" lvl="0" indent="0" eaLnBrk="0" fontAlgn="base" hangingPunct="0">
              <a:spcBef>
                <a:spcPct val="0"/>
              </a:spcBef>
              <a:spcAft>
                <a:spcPct val="0"/>
              </a:spcAft>
              <a:buNone/>
            </a:pPr>
            <a:r>
              <a:rPr lang="de-DE" sz="2600" b="1" dirty="0" smtClean="0">
                <a:latin typeface="Arial" pitchFamily="34" charset="0"/>
                <a:cs typeface="Arial" pitchFamily="34" charset="0"/>
              </a:rPr>
              <a:t>11.</a:t>
            </a:r>
            <a:r>
              <a:rPr lang="de-DE" sz="2600" dirty="0" smtClean="0">
                <a:latin typeface="Arial" pitchFamily="34" charset="0"/>
                <a:cs typeface="Arial" pitchFamily="34" charset="0"/>
              </a:rPr>
              <a:t> Kur projekti është ndërlëndor, secili mësues bën vlerësimin e nxënësve për pjesën e lëndës së tij ku nxënësit janë përfshirë. </a:t>
            </a:r>
            <a:endParaRPr lang="en-US" sz="2600" dirty="0" smtClean="0">
              <a:latin typeface="Arial" pitchFamily="34" charset="0"/>
              <a:cs typeface="Arial" pitchFamily="34" charset="0"/>
            </a:endParaRPr>
          </a:p>
          <a:p>
            <a:pPr marL="0" lvl="0" indent="0" eaLnBrk="0" fontAlgn="base" hangingPunct="0">
              <a:spcBef>
                <a:spcPct val="0"/>
              </a:spcBef>
              <a:spcAft>
                <a:spcPct val="0"/>
              </a:spcAft>
              <a:buNone/>
            </a:pPr>
            <a:r>
              <a:rPr lang="de-DE" sz="2600" b="1" dirty="0" smtClean="0">
                <a:latin typeface="Arial" pitchFamily="34" charset="0"/>
                <a:cs typeface="Arial" pitchFamily="34" charset="0"/>
              </a:rPr>
              <a:t>12</a:t>
            </a:r>
            <a:r>
              <a:rPr lang="de-DE" sz="2600" dirty="0" smtClean="0">
                <a:latin typeface="Arial" pitchFamily="34" charset="0"/>
                <a:cs typeface="Arial" pitchFamily="34" charset="0"/>
              </a:rPr>
              <a:t>. Institucioni arsimor krijon arkivin e projekteve më të mira, të cilat mësuesit i shfrytëzojnë përgjatë viteve. Arkiva është objekt inspektimi nga IShA dhe </a:t>
            </a:r>
            <a:r>
              <a:rPr lang="en-US" sz="2600" dirty="0" err="1" smtClean="0">
                <a:latin typeface="Arial" pitchFamily="34" charset="0"/>
                <a:cs typeface="Arial" pitchFamily="34" charset="0"/>
              </a:rPr>
              <a:t>vëzhgimi</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nga</a:t>
            </a:r>
            <a:r>
              <a:rPr lang="en-US" sz="2600" dirty="0" smtClean="0">
                <a:latin typeface="Arial" pitchFamily="34" charset="0"/>
                <a:cs typeface="Arial" pitchFamily="34" charset="0"/>
              </a:rPr>
              <a:t> DAR/ZA-</a:t>
            </a:r>
            <a:r>
              <a:rPr lang="en-US" sz="2600" dirty="0" err="1" smtClean="0">
                <a:latin typeface="Arial" pitchFamily="34" charset="0"/>
                <a:cs typeface="Arial" pitchFamily="34" charset="0"/>
              </a:rPr>
              <a:t>ja</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për</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përhapjen</a:t>
            </a:r>
            <a:r>
              <a:rPr lang="en-US" sz="2600" dirty="0" smtClean="0">
                <a:latin typeface="Arial" pitchFamily="34" charset="0"/>
                <a:cs typeface="Arial" pitchFamily="34" charset="0"/>
              </a:rPr>
              <a:t> e </a:t>
            </a:r>
            <a:r>
              <a:rPr lang="en-US" sz="2600" dirty="0" err="1" smtClean="0">
                <a:latin typeface="Arial" pitchFamily="34" charset="0"/>
                <a:cs typeface="Arial" pitchFamily="34" charset="0"/>
              </a:rPr>
              <a:t>përvojave</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të</a:t>
            </a:r>
            <a:r>
              <a:rPr lang="en-US" sz="2600" dirty="0" smtClean="0">
                <a:latin typeface="Arial" pitchFamily="34" charset="0"/>
                <a:cs typeface="Arial" pitchFamily="34" charset="0"/>
              </a:rPr>
              <a:t> </a:t>
            </a:r>
            <a:r>
              <a:rPr lang="en-US" sz="2600" dirty="0" err="1" smtClean="0">
                <a:latin typeface="Arial" pitchFamily="34" charset="0"/>
                <a:cs typeface="Arial" pitchFamily="34" charset="0"/>
              </a:rPr>
              <a:t>suksesshme</a:t>
            </a:r>
            <a:r>
              <a:rPr lang="en-US" sz="2600" dirty="0" smtClean="0">
                <a:latin typeface="Arial" pitchFamily="34" charset="0"/>
                <a:cs typeface="Arial" pitchFamily="34" charset="0"/>
              </a:rPr>
              <a: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b="1" i="1" dirty="0" smtClean="0">
                <a:latin typeface="Arial" pitchFamily="34" charset="0"/>
                <a:cs typeface="Arial" pitchFamily="34" charset="0"/>
              </a:rPr>
              <a:t>Projekte kurrikulare</a:t>
            </a:r>
            <a:endParaRPr lang="en-US" dirty="0">
              <a:latin typeface="Arial" pitchFamily="34" charset="0"/>
              <a:cs typeface="Arial" pitchFamily="34" charset="0"/>
            </a:endParaRPr>
          </a:p>
        </p:txBody>
      </p:sp>
      <p:sp>
        <p:nvSpPr>
          <p:cNvPr id="3" name="Content Placeholder 2"/>
          <p:cNvSpPr>
            <a:spLocks noGrp="1"/>
          </p:cNvSpPr>
          <p:nvPr>
            <p:ph idx="1"/>
          </p:nvPr>
        </p:nvSpPr>
        <p:spPr>
          <a:xfrm>
            <a:off x="228600" y="533400"/>
            <a:ext cx="8686800" cy="6096000"/>
          </a:xfrm>
        </p:spPr>
        <p:txBody>
          <a:bodyPr>
            <a:noAutofit/>
          </a:bodyPr>
          <a:lstStyle/>
          <a:p>
            <a:pPr>
              <a:buNone/>
            </a:pPr>
            <a:endParaRPr lang="de-DE" sz="2000" dirty="0" smtClean="0">
              <a:latin typeface="Arial" pitchFamily="34" charset="0"/>
              <a:cs typeface="Arial" pitchFamily="34" charset="0"/>
            </a:endParaRPr>
          </a:p>
          <a:p>
            <a:pPr>
              <a:buNone/>
            </a:pPr>
            <a:endParaRPr lang="de-DE" sz="2000" dirty="0" smtClean="0">
              <a:latin typeface="Arial" pitchFamily="34" charset="0"/>
              <a:cs typeface="Arial" pitchFamily="34" charset="0"/>
            </a:endParaRPr>
          </a:p>
          <a:p>
            <a:pPr>
              <a:buNone/>
            </a:pPr>
            <a:endParaRPr lang="de-DE" sz="2000" dirty="0" smtClean="0">
              <a:latin typeface="Arial" pitchFamily="34" charset="0"/>
              <a:cs typeface="Arial" pitchFamily="34" charset="0"/>
            </a:endParaRPr>
          </a:p>
          <a:p>
            <a:r>
              <a:rPr lang="de-DE" sz="2000" dirty="0" smtClean="0">
                <a:latin typeface="Arial" pitchFamily="34" charset="0"/>
                <a:cs typeface="Arial" pitchFamily="34" charset="0"/>
              </a:rPr>
              <a:t>Projekti kurrikular</a:t>
            </a:r>
            <a:r>
              <a:rPr lang="de-DE" sz="2000" b="1" dirty="0" smtClean="0">
                <a:latin typeface="Arial" pitchFamily="34" charset="0"/>
                <a:cs typeface="Arial" pitchFamily="34" charset="0"/>
              </a:rPr>
              <a:t> synon</a:t>
            </a:r>
            <a:r>
              <a:rPr lang="de-DE" sz="2000" dirty="0" smtClean="0">
                <a:latin typeface="Arial" pitchFamily="34" charset="0"/>
                <a:cs typeface="Arial" pitchFamily="34" charset="0"/>
              </a:rPr>
              <a:t> të kuptuarit më të thellë të njohurive lëndore të mësuara më parë duke:</a:t>
            </a:r>
          </a:p>
          <a:p>
            <a:pPr lvl="1"/>
            <a:r>
              <a:rPr lang="de-DE" sz="2000" dirty="0" smtClean="0">
                <a:latin typeface="Arial" pitchFamily="34" charset="0"/>
                <a:cs typeface="Arial" pitchFamily="34" charset="0"/>
              </a:rPr>
              <a:t>Gërshetuar njohuri të lëndëve të ndryshme,</a:t>
            </a:r>
          </a:p>
          <a:p>
            <a:pPr lvl="1"/>
            <a:r>
              <a:rPr lang="de-DE" sz="2000" dirty="0" smtClean="0">
                <a:latin typeface="Arial" pitchFamily="34" charset="0"/>
                <a:cs typeface="Arial" pitchFamily="34" charset="0"/>
              </a:rPr>
              <a:t>Gërshetuar njohuri të kapitujve ose klasave të ndryshme të një lënde.</a:t>
            </a:r>
          </a:p>
          <a:p>
            <a:r>
              <a:rPr lang="de-DE" sz="2000" dirty="0" smtClean="0">
                <a:latin typeface="Arial" pitchFamily="34" charset="0"/>
                <a:cs typeface="Arial" pitchFamily="34" charset="0"/>
              </a:rPr>
              <a:t>Projekti kurrikular:</a:t>
            </a:r>
            <a:endParaRPr lang="en-US" sz="2000" dirty="0" smtClean="0">
              <a:latin typeface="Arial" pitchFamily="34" charset="0"/>
              <a:cs typeface="Arial" pitchFamily="34" charset="0"/>
            </a:endParaRPr>
          </a:p>
          <a:p>
            <a:pPr marL="457200" indent="-457200">
              <a:buFont typeface="+mj-lt"/>
              <a:buAutoNum type="alphaLcPeriod"/>
            </a:pPr>
            <a:r>
              <a:rPr lang="de-DE" sz="2000" dirty="0" smtClean="0">
                <a:latin typeface="Arial" pitchFamily="34" charset="0"/>
                <a:cs typeface="Arial" pitchFamily="34" charset="0"/>
              </a:rPr>
              <a:t>Duhet të mos përmbajë njohuri të reja për nxënësit</a:t>
            </a:r>
            <a:r>
              <a:rPr lang="de-DE" sz="2000" dirty="0" smtClean="0">
                <a:latin typeface="Arial" pitchFamily="34" charset="0"/>
                <a:cs typeface="Arial" pitchFamily="34" charset="0"/>
                <a:hlinkClick r:id="rId2" action="ppaction://hlinksldjump"/>
              </a:rPr>
              <a:t>[1]</a:t>
            </a:r>
            <a:r>
              <a:rPr lang="de-DE" sz="2000" dirty="0" smtClean="0">
                <a:latin typeface="Arial" pitchFamily="34" charset="0"/>
                <a:cs typeface="Arial" pitchFamily="34" charset="0"/>
              </a:rPr>
              <a:t>;</a:t>
            </a:r>
            <a:endParaRPr lang="en-US" sz="2000" dirty="0" smtClean="0">
              <a:latin typeface="Arial" pitchFamily="34" charset="0"/>
              <a:cs typeface="Arial" pitchFamily="34" charset="0"/>
            </a:endParaRPr>
          </a:p>
          <a:p>
            <a:pPr marL="457200" indent="-457200">
              <a:buFont typeface="+mj-lt"/>
              <a:buAutoNum type="alphaLcPeriod"/>
            </a:pPr>
            <a:r>
              <a:rPr lang="de-DE" sz="2000" dirty="0" smtClean="0">
                <a:latin typeface="Arial" pitchFamily="34" charset="0"/>
                <a:cs typeface="Arial" pitchFamily="34" charset="0"/>
              </a:rPr>
              <a:t>Mund të jetë njëlëndor, dylëndor ose shumëlëndor;</a:t>
            </a:r>
            <a:endParaRPr lang="sq-AL" sz="2000" dirty="0" smtClean="0">
              <a:latin typeface="Arial" pitchFamily="34" charset="0"/>
              <a:cs typeface="Arial" pitchFamily="34" charset="0"/>
            </a:endParaRPr>
          </a:p>
          <a:p>
            <a:r>
              <a:rPr lang="de-DE" sz="2000" dirty="0" smtClean="0">
                <a:latin typeface="Arial" pitchFamily="34" charset="0"/>
                <a:cs typeface="Arial" pitchFamily="34" charset="0"/>
              </a:rPr>
              <a:t>Mund:</a:t>
            </a:r>
            <a:endParaRPr lang="en-US" sz="2000" dirty="0" smtClean="0">
              <a:latin typeface="Arial" pitchFamily="34" charset="0"/>
              <a:cs typeface="Arial" pitchFamily="34" charset="0"/>
            </a:endParaRPr>
          </a:p>
          <a:p>
            <a:pPr marL="457200" indent="-457200">
              <a:buFont typeface="+mj-lt"/>
              <a:buAutoNum type="alphaLcPeriod"/>
            </a:pPr>
            <a:r>
              <a:rPr lang="de-DE" sz="2000" dirty="0" smtClean="0">
                <a:latin typeface="Arial" pitchFamily="34" charset="0"/>
                <a:cs typeface="Arial" pitchFamily="34" charset="0"/>
              </a:rPr>
              <a:t>të jetë disa orësh, </a:t>
            </a:r>
          </a:p>
          <a:p>
            <a:pPr marL="457200" indent="-457200">
              <a:buFont typeface="+mj-lt"/>
              <a:buAutoNum type="alphaLcPeriod"/>
            </a:pPr>
            <a:r>
              <a:rPr lang="de-DE" sz="2000" dirty="0" smtClean="0">
                <a:latin typeface="Arial" pitchFamily="34" charset="0"/>
                <a:cs typeface="Arial" pitchFamily="34" charset="0"/>
              </a:rPr>
              <a:t>të jetë me orë të njëpasnjëshme ose me orë të shkëputura, </a:t>
            </a:r>
          </a:p>
          <a:p>
            <a:pPr marL="457200" indent="-457200">
              <a:buFont typeface="+mj-lt"/>
              <a:buAutoNum type="alphaLcPeriod"/>
            </a:pPr>
            <a:r>
              <a:rPr lang="de-DE" sz="2000" dirty="0" smtClean="0">
                <a:latin typeface="Arial" pitchFamily="34" charset="0"/>
                <a:cs typeface="Arial" pitchFamily="34" charset="0"/>
              </a:rPr>
              <a:t>mund të përfundojë në pak ditë, por mund të zgjasë disa muaj, edhe një vit shkollor, edhe më shumë se një vit shkollor.</a:t>
            </a:r>
            <a:endParaRPr lang="en-US" sz="2000" dirty="0" smtClean="0">
              <a:latin typeface="Arial" pitchFamily="34" charset="0"/>
              <a:cs typeface="Arial" pitchFamily="34" charset="0"/>
            </a:endParaRPr>
          </a:p>
          <a:p>
            <a:pPr>
              <a:buNone/>
            </a:pPr>
            <a:r>
              <a:rPr lang="sq-AL" sz="2000" dirty="0" smtClean="0">
                <a:latin typeface="Arial" pitchFamily="34" charset="0"/>
                <a:cs typeface="Arial" pitchFamily="34" charset="0"/>
                <a:hlinkClick r:id="rId2" action="ppaction://hlinksldjump"/>
              </a:rPr>
              <a:t>[1]</a:t>
            </a:r>
            <a:r>
              <a:rPr lang="sq-AL" sz="2000" dirty="0" smtClean="0">
                <a:latin typeface="Arial" pitchFamily="34" charset="0"/>
                <a:cs typeface="Arial" pitchFamily="34" charset="0"/>
              </a:rPr>
              <a:t> “Njohuri të reja do të quajmë ato njohuri të cilat nxënësi e ka për detyrë t’i mësojë dhe duhet të dëshmojë se i zotëron.</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9144000" cy="5706177"/>
          </a:xfrm>
          <a:prstGeom prst="rect">
            <a:avLst/>
          </a:prstGeom>
        </p:spPr>
        <p:txBody>
          <a:bodyPr wrap="square">
            <a:spAutoFit/>
          </a:bodyPr>
          <a:lstStyle/>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r>
              <a:rPr lang="sq-AL" sz="2400" dirty="0" smtClean="0">
                <a:latin typeface="Arial" pitchFamily="34" charset="0"/>
                <a:cs typeface="Arial" pitchFamily="34" charset="0"/>
              </a:rPr>
              <a:t>Kështu një mësues lëndor në hapësirën e orëve të lira të parashikuara një projekt kurrikular lëndor për klasën e dhënë. P.sh mësuesi i kimisë në shkollën e mesme mund të planifikojë një projekt kurrikular me temë: “Roli i kimisë në jetën tonë të përditëshme”. Nxënësit marrin informacionet e nevojshme në fusha të ndryshme të jetës si: bujqësi, shëndetësi, industri, teknologji ushqimore etj mbi rrugët e përdorimit të zbulimeve kimike në sferat përkatëse. Ata përdorin për këtë burime të ndryshme informacioni si p.sh internetin, manualë dhe tekste të ndryshme shkencore, bisedat me kimistë që punojnë në fusha të aplikimit të kimisë në rajonin ku shkolla bën pjesë etj. Nxënësit ekspozojnë të dhënat e grumbulluara nëpërmjet shkrimit të eseve, përgatitjes së diafilmave etj, të cilat prezantohen në klasë në një orë të caktuar. Nxënësit duhet të vlerësohen për punën e tyre në projektin e dhënë kurrikular.  </a:t>
            </a:r>
            <a:endParaRPr lang="en-US" sz="2400" dirty="0" smtClean="0">
              <a:latin typeface="Arial" pitchFamily="34" charset="0"/>
              <a:cs typeface="Arial" pitchFamily="34" charset="0"/>
            </a:endParaRPr>
          </a:p>
          <a:p>
            <a:pPr>
              <a:lnSpc>
                <a:spcPct val="80000"/>
              </a:lnSpc>
            </a:pPr>
            <a:endParaRPr lang="sq-AL"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err="1" smtClean="0"/>
              <a:t>Vazhdim</a:t>
            </a:r>
            <a:r>
              <a:rPr lang="en-US" sz="3600" b="1" dirty="0" smtClean="0"/>
              <a:t>…</a:t>
            </a:r>
            <a:endParaRPr lang="en-US" sz="3600" b="1" dirty="0"/>
          </a:p>
        </p:txBody>
      </p:sp>
      <p:sp>
        <p:nvSpPr>
          <p:cNvPr id="3" name="Content Placeholder 2"/>
          <p:cNvSpPr>
            <a:spLocks noGrp="1"/>
          </p:cNvSpPr>
          <p:nvPr>
            <p:ph idx="1"/>
          </p:nvPr>
        </p:nvSpPr>
        <p:spPr/>
        <p:txBody>
          <a:bodyPr/>
          <a:lstStyle/>
          <a:p>
            <a:pPr>
              <a:lnSpc>
                <a:spcPct val="80000"/>
              </a:lnSpc>
            </a:pPr>
            <a:r>
              <a:rPr lang="sq-AL" sz="2800" u="sng" dirty="0" smtClean="0">
                <a:latin typeface="Arial" pitchFamily="34" charset="0"/>
                <a:cs typeface="Arial" pitchFamily="34" charset="0"/>
              </a:rPr>
              <a:t>Edhe mësuesit e një fushe të nxëni</a:t>
            </a:r>
            <a:r>
              <a:rPr lang="sq-AL" sz="2800" dirty="0" smtClean="0">
                <a:latin typeface="Arial" pitchFamily="34" charset="0"/>
                <a:cs typeface="Arial" pitchFamily="34" charset="0"/>
              </a:rPr>
              <a:t> psh mësuesit e shkencave të natyrës në shkollë, mund të planifikojnë një projekt kurrikular të përbashkët, projekti në këtë rast përmbledh çështje dhe problematika që i takojnë lëndës fizikë, kimi dhe biologji.</a:t>
            </a:r>
          </a:p>
          <a:p>
            <a:pPr>
              <a:lnSpc>
                <a:spcPct val="80000"/>
              </a:lnSpc>
            </a:pPr>
            <a:r>
              <a:rPr lang="sq-AL" sz="2800" dirty="0" smtClean="0">
                <a:latin typeface="Arial" pitchFamily="34" charset="0"/>
                <a:cs typeface="Arial" pitchFamily="34" charset="0"/>
              </a:rPr>
              <a:t>Një projekt i përbashkët në shkencat e natyrës mund të jenë me tema të tilla si: “Shkencat e natyrës në shekullin e 19” ; “ Lidhja e shkencës me teknologjinë”; “Zbulimet në shkencat e natyrës dhe ndikimet në mjedis” etj</a:t>
            </a:r>
            <a:r>
              <a:rPr lang="sq-AL" dirty="0" smtClean="0"/>
              <a:t>. </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err="1" smtClean="0"/>
              <a:t>Vazhdim</a:t>
            </a:r>
            <a:r>
              <a:rPr lang="en-US" b="1" dirty="0" smtClean="0"/>
              <a:t>…</a:t>
            </a:r>
            <a:endParaRPr lang="en-US" b="1" dirty="0"/>
          </a:p>
        </p:txBody>
      </p:sp>
      <p:sp>
        <p:nvSpPr>
          <p:cNvPr id="3" name="Rectangle 2"/>
          <p:cNvSpPr/>
          <p:nvPr/>
        </p:nvSpPr>
        <p:spPr>
          <a:xfrm>
            <a:off x="152400" y="762000"/>
            <a:ext cx="8610600" cy="4819781"/>
          </a:xfrm>
          <a:prstGeom prst="rect">
            <a:avLst/>
          </a:prstGeom>
        </p:spPr>
        <p:txBody>
          <a:bodyPr wrap="square">
            <a:spAutoFit/>
          </a:bodyPr>
          <a:lstStyle/>
          <a:p>
            <a:pPr>
              <a:lnSpc>
                <a:spcPct val="80000"/>
              </a:lnSpc>
            </a:pPr>
            <a:r>
              <a:rPr lang="sq-AL" sz="2400" u="sng" dirty="0" smtClean="0">
                <a:latin typeface="Arial" pitchFamily="34" charset="0"/>
                <a:cs typeface="Arial" pitchFamily="34" charset="0"/>
              </a:rPr>
              <a:t>Për realizimin e projekteve të një fushe lëndore secila nga lëndët e përfshira në projekt</a:t>
            </a:r>
            <a:r>
              <a:rPr lang="sq-AL" sz="2400" dirty="0" smtClean="0">
                <a:latin typeface="Arial" pitchFamily="34" charset="0"/>
                <a:cs typeface="Arial" pitchFamily="34" charset="0"/>
              </a:rPr>
              <a:t> kontribuon me hapësirën e nevojshme kohore që e jep nga orët e lira të përcaktuara në programin përkatës lëndor. Kështu psh kimia, fizika, biologjia venë në dispozicion nga 3 orë secila nga pjesa e orëve të lira , për realizimin e projektit të përbashkët të fushës. Secili mësues lëndor shënon në regjistër temën e secilës orë mësimore që ka vënë në dispozicion të projektit, duke vendosur dhe shënimin (orë e lirë).</a:t>
            </a:r>
            <a:endParaRPr lang="en-US" sz="2400" dirty="0" smtClean="0">
              <a:latin typeface="Arial" pitchFamily="34" charset="0"/>
              <a:cs typeface="Arial" pitchFamily="34" charset="0"/>
            </a:endParaRPr>
          </a:p>
          <a:p>
            <a:pPr>
              <a:lnSpc>
                <a:spcPct val="80000"/>
              </a:lnSpc>
            </a:pPr>
            <a:endParaRPr lang="sq-AL" sz="2400" b="1" dirty="0" smtClean="0">
              <a:latin typeface="Arial" pitchFamily="34" charset="0"/>
              <a:cs typeface="Arial" pitchFamily="34" charset="0"/>
            </a:endParaRPr>
          </a:p>
          <a:p>
            <a:pPr>
              <a:lnSpc>
                <a:spcPct val="80000"/>
              </a:lnSpc>
            </a:pPr>
            <a:endParaRPr lang="en-US" sz="2400" b="1" u="sng" dirty="0" smtClean="0">
              <a:latin typeface="Arial" pitchFamily="34" charset="0"/>
              <a:cs typeface="Arial" pitchFamily="34" charset="0"/>
            </a:endParaRPr>
          </a:p>
          <a:p>
            <a:pPr>
              <a:lnSpc>
                <a:spcPct val="80000"/>
              </a:lnSpc>
            </a:pPr>
            <a:r>
              <a:rPr lang="sq-AL" sz="2400" u="sng" dirty="0" smtClean="0">
                <a:latin typeface="Arial" pitchFamily="34" charset="0"/>
                <a:cs typeface="Arial" pitchFamily="34" charset="0"/>
              </a:rPr>
              <a:t>Projektet mësimore mund të planifikohen në shkolla dhe me tematikë më të gjerë</a:t>
            </a:r>
            <a:r>
              <a:rPr lang="sq-AL" sz="2400" dirty="0" smtClean="0">
                <a:latin typeface="Arial" pitchFamily="34" charset="0"/>
                <a:cs typeface="Arial" pitchFamily="34" charset="0"/>
              </a:rPr>
              <a:t> se ajo që i takon një fushe të caktuar të nxënies, pra me tematikë që lidhet me disa fusha të nxënies. Përmendim si të tillë p.sh një projekt mjedisor me temë: “Të gjithë së bashku për një mjedis të shëndetshëm”. </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8763000" cy="4827155"/>
          </a:xfrm>
          <a:prstGeom prst="rect">
            <a:avLst/>
          </a:prstGeom>
        </p:spPr>
        <p:txBody>
          <a:bodyPr wrap="square">
            <a:spAutoFit/>
          </a:bodyPr>
          <a:lstStyle/>
          <a:p>
            <a:pPr>
              <a:lnSpc>
                <a:spcPct val="80000"/>
              </a:lnSpc>
            </a:pPr>
            <a:r>
              <a:rPr lang="de-DE" sz="2400" dirty="0" smtClean="0">
                <a:latin typeface="Arial" pitchFamily="34" charset="0"/>
                <a:cs typeface="Arial" pitchFamily="34" charset="0"/>
              </a:rPr>
              <a:t>Në mënyrë që projekti kurrikular </a:t>
            </a:r>
            <a:r>
              <a:rPr lang="de-DE" sz="2400" b="1" dirty="0" smtClean="0">
                <a:latin typeface="Arial" pitchFamily="34" charset="0"/>
                <a:cs typeface="Arial" pitchFamily="34" charset="0"/>
              </a:rPr>
              <a:t>t’u përshtatet interesave të nxënësve</a:t>
            </a:r>
            <a:r>
              <a:rPr lang="de-DE" sz="2400" dirty="0" smtClean="0">
                <a:latin typeface="Arial" pitchFamily="34" charset="0"/>
                <a:cs typeface="Arial" pitchFamily="34" charset="0"/>
              </a:rPr>
              <a:t>, mësuesit duhet:</a:t>
            </a:r>
          </a:p>
          <a:p>
            <a:pPr>
              <a:lnSpc>
                <a:spcPct val="80000"/>
              </a:lnSpc>
            </a:pPr>
            <a:endParaRPr lang="en-US" sz="2400" dirty="0" smtClean="0">
              <a:latin typeface="Arial" pitchFamily="34" charset="0"/>
              <a:cs typeface="Arial" pitchFamily="34" charset="0"/>
            </a:endParaRPr>
          </a:p>
          <a:p>
            <a:pPr>
              <a:lnSpc>
                <a:spcPct val="80000"/>
              </a:lnSpc>
              <a:buFont typeface="Arial" pitchFamily="34" charset="0"/>
              <a:buChar char="•"/>
            </a:pPr>
            <a:r>
              <a:rPr lang="de-DE" sz="2400" dirty="0" smtClean="0">
                <a:latin typeface="Arial" pitchFamily="34" charset="0"/>
                <a:cs typeface="Arial" pitchFamily="34" charset="0"/>
              </a:rPr>
              <a:t>Të organizojnë takime me nxënësit me qëllim që këta të propozojnë tema të projekteve kurrikulare;</a:t>
            </a:r>
          </a:p>
          <a:p>
            <a:pPr>
              <a:lnSpc>
                <a:spcPct val="80000"/>
              </a:lnSpc>
              <a:buFont typeface="Arial" pitchFamily="34" charset="0"/>
              <a:buChar char="•"/>
            </a:pPr>
            <a:endParaRPr lang="sq-AL" sz="2400" dirty="0" smtClean="0">
              <a:latin typeface="Arial" pitchFamily="34" charset="0"/>
              <a:cs typeface="Arial" pitchFamily="34" charset="0"/>
            </a:endParaRPr>
          </a:p>
          <a:p>
            <a:pPr>
              <a:lnSpc>
                <a:spcPct val="80000"/>
              </a:lnSpc>
              <a:buFont typeface="Arial" pitchFamily="34" charset="0"/>
              <a:buChar char="•"/>
            </a:pPr>
            <a:r>
              <a:rPr lang="de-DE" sz="2400" dirty="0" smtClean="0">
                <a:latin typeface="Arial" pitchFamily="34" charset="0"/>
                <a:cs typeface="Arial" pitchFamily="34" charset="0"/>
              </a:rPr>
              <a:t>T’u ofrojnë nxënësve „menu“ me tema projektesh ku nxënësit të përzgjedhin temën që do të zhvillojnë;</a:t>
            </a:r>
          </a:p>
          <a:p>
            <a:pPr>
              <a:lnSpc>
                <a:spcPct val="80000"/>
              </a:lnSpc>
              <a:buFont typeface="Arial" pitchFamily="34" charset="0"/>
              <a:buChar char="•"/>
            </a:pPr>
            <a:endParaRPr lang="sq-AL" sz="2400" dirty="0" smtClean="0">
              <a:latin typeface="Arial" pitchFamily="34" charset="0"/>
              <a:cs typeface="Arial" pitchFamily="34" charset="0"/>
            </a:endParaRPr>
          </a:p>
          <a:p>
            <a:pPr>
              <a:lnSpc>
                <a:spcPct val="80000"/>
              </a:lnSpc>
              <a:buFont typeface="Arial" pitchFamily="34" charset="0"/>
              <a:buChar char="•"/>
            </a:pPr>
            <a:r>
              <a:rPr lang="de-DE" sz="2400" dirty="0" smtClean="0">
                <a:latin typeface="Arial" pitchFamily="34" charset="0"/>
                <a:cs typeface="Arial" pitchFamily="34" charset="0"/>
              </a:rPr>
              <a:t>Të luajnë kryesisht rolin e këshilluesit të nxënësve, kurse vetë nxënësit të marrin përsipër sa më shumë detajimin organizativ të projektit dhe vënien e tij në jetë;</a:t>
            </a:r>
          </a:p>
          <a:p>
            <a:pPr>
              <a:lnSpc>
                <a:spcPct val="80000"/>
              </a:lnSpc>
              <a:buFont typeface="Arial" pitchFamily="34" charset="0"/>
              <a:buChar char="•"/>
            </a:pPr>
            <a:endParaRPr lang="sq-AL" sz="2400" dirty="0" smtClean="0">
              <a:latin typeface="Arial" pitchFamily="34" charset="0"/>
              <a:cs typeface="Arial" pitchFamily="34" charset="0"/>
            </a:endParaRPr>
          </a:p>
          <a:p>
            <a:pPr>
              <a:lnSpc>
                <a:spcPct val="80000"/>
              </a:lnSpc>
              <a:buFont typeface="Arial" pitchFamily="34" charset="0"/>
              <a:buChar char="•"/>
            </a:pPr>
            <a:r>
              <a:rPr lang="de-DE" sz="2400" dirty="0" smtClean="0">
                <a:latin typeface="Arial" pitchFamily="34" charset="0"/>
                <a:cs typeface="Arial" pitchFamily="34" charset="0"/>
              </a:rPr>
              <a:t>Të nxitin nxënësit që të zgjedhin vetë rolin që do të luajë në një projekt kurriular.</a:t>
            </a:r>
            <a:endParaRPr lang="en-US" sz="2400" dirty="0" smtClean="0">
              <a:latin typeface="Arial" pitchFamily="34" charset="0"/>
              <a:cs typeface="Arial" pitchFamily="34" charset="0"/>
            </a:endParaRPr>
          </a:p>
          <a:p>
            <a:pPr>
              <a:lnSpc>
                <a:spcPct val="80000"/>
              </a:lnSpc>
            </a:pPr>
            <a:endParaRPr lang="en-US" sz="24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1"/>
            <a:ext cx="8382000" cy="6297108"/>
          </a:xfrm>
          <a:prstGeom prst="rect">
            <a:avLst/>
          </a:prstGeom>
        </p:spPr>
        <p:txBody>
          <a:bodyPr wrap="square">
            <a:spAutoFit/>
          </a:bodyPr>
          <a:lstStyle/>
          <a:p>
            <a:pPr>
              <a:lnSpc>
                <a:spcPct val="90000"/>
              </a:lnSpc>
            </a:pPr>
            <a:r>
              <a:rPr lang="de-DE" sz="2800" u="sng" dirty="0" smtClean="0">
                <a:latin typeface="Arial" pitchFamily="34" charset="0"/>
                <a:cs typeface="Arial" pitchFamily="34" charset="0"/>
              </a:rPr>
              <a:t>Nëpërmjet projekteve kurrikulare </a:t>
            </a:r>
            <a:r>
              <a:rPr lang="de-DE" sz="2800" b="1" u="sng" dirty="0" smtClean="0">
                <a:latin typeface="Arial" pitchFamily="34" charset="0"/>
                <a:cs typeface="Arial" pitchFamily="34" charset="0"/>
              </a:rPr>
              <a:t>nxënësit të stërviten</a:t>
            </a:r>
            <a:r>
              <a:rPr lang="de-DE" sz="2800" u="sng" dirty="0" smtClean="0">
                <a:latin typeface="Arial" pitchFamily="34" charset="0"/>
                <a:cs typeface="Arial" pitchFamily="34" charset="0"/>
              </a:rPr>
              <a:t> të:</a:t>
            </a:r>
            <a:endParaRPr lang="en-US" sz="2800" u="sng" dirty="0" smtClean="0">
              <a:latin typeface="Arial" pitchFamily="34" charset="0"/>
              <a:cs typeface="Arial" pitchFamily="34" charset="0"/>
            </a:endParaRPr>
          </a:p>
          <a:p>
            <a:pPr>
              <a:lnSpc>
                <a:spcPct val="90000"/>
              </a:lnSpc>
            </a:pPr>
            <a:endParaRPr lang="it-IT" sz="2800" dirty="0" smtClean="0">
              <a:latin typeface="Arial" pitchFamily="34" charset="0"/>
              <a:cs typeface="Arial" pitchFamily="34" charset="0"/>
            </a:endParaRPr>
          </a:p>
          <a:p>
            <a:pPr>
              <a:lnSpc>
                <a:spcPct val="90000"/>
              </a:lnSpc>
              <a:buFont typeface="Wingdings" pitchFamily="2" charset="2"/>
              <a:buChar char="§"/>
            </a:pPr>
            <a:r>
              <a:rPr lang="it-IT" sz="2800" dirty="0" smtClean="0">
                <a:latin typeface="Arial" pitchFamily="34" charset="0"/>
                <a:cs typeface="Arial" pitchFamily="34" charset="0"/>
              </a:rPr>
              <a:t>Vëzhgojnë;</a:t>
            </a:r>
            <a:endParaRPr lang="sq-AL" sz="2800" dirty="0" smtClean="0">
              <a:latin typeface="Arial" pitchFamily="34" charset="0"/>
              <a:cs typeface="Arial" pitchFamily="34" charset="0"/>
            </a:endParaRPr>
          </a:p>
          <a:p>
            <a:pPr>
              <a:lnSpc>
                <a:spcPct val="90000"/>
              </a:lnSpc>
              <a:buFont typeface="Wingdings" pitchFamily="2" charset="2"/>
              <a:buChar char="§"/>
            </a:pPr>
            <a:endParaRPr lang="it-IT" sz="2800" dirty="0" smtClean="0">
              <a:latin typeface="Arial" pitchFamily="34" charset="0"/>
              <a:cs typeface="Arial" pitchFamily="34" charset="0"/>
            </a:endParaRPr>
          </a:p>
          <a:p>
            <a:pPr>
              <a:lnSpc>
                <a:spcPct val="90000"/>
              </a:lnSpc>
              <a:buFont typeface="Wingdings" pitchFamily="2" charset="2"/>
              <a:buChar char="§"/>
            </a:pPr>
            <a:r>
              <a:rPr lang="it-IT" sz="2800" dirty="0" smtClean="0">
                <a:latin typeface="Arial" pitchFamily="34" charset="0"/>
                <a:cs typeface="Arial" pitchFamily="34" charset="0"/>
              </a:rPr>
              <a:t>Bëjnë sa më shumë pyetje;</a:t>
            </a:r>
            <a:endParaRPr lang="sq-AL" sz="2800" dirty="0" smtClean="0">
              <a:latin typeface="Arial" pitchFamily="34" charset="0"/>
              <a:cs typeface="Arial" pitchFamily="34" charset="0"/>
            </a:endParaRPr>
          </a:p>
          <a:p>
            <a:pPr>
              <a:lnSpc>
                <a:spcPct val="90000"/>
              </a:lnSpc>
              <a:buFont typeface="Wingdings" pitchFamily="2" charset="2"/>
              <a:buChar char="§"/>
            </a:pPr>
            <a:endParaRPr lang="it-IT" sz="2800" dirty="0" smtClean="0">
              <a:latin typeface="Arial" pitchFamily="34" charset="0"/>
              <a:cs typeface="Arial" pitchFamily="34" charset="0"/>
            </a:endParaRPr>
          </a:p>
          <a:p>
            <a:pPr>
              <a:lnSpc>
                <a:spcPct val="90000"/>
              </a:lnSpc>
              <a:buFont typeface="Wingdings" pitchFamily="2" charset="2"/>
              <a:buChar char="§"/>
            </a:pPr>
            <a:r>
              <a:rPr lang="it-IT" sz="2800" dirty="0" smtClean="0">
                <a:latin typeface="Arial" pitchFamily="34" charset="0"/>
                <a:cs typeface="Arial" pitchFamily="34" charset="0"/>
              </a:rPr>
              <a:t>Bashkëpunojnë në grupe të vogla;</a:t>
            </a:r>
            <a:endParaRPr lang="sq-AL" sz="2800" dirty="0" smtClean="0">
              <a:latin typeface="Arial" pitchFamily="34" charset="0"/>
              <a:cs typeface="Arial" pitchFamily="34" charset="0"/>
            </a:endParaRPr>
          </a:p>
          <a:p>
            <a:pPr>
              <a:lnSpc>
                <a:spcPct val="90000"/>
              </a:lnSpc>
              <a:buFont typeface="Wingdings" pitchFamily="2" charset="2"/>
              <a:buChar char="§"/>
            </a:pPr>
            <a:endParaRPr lang="it-IT" sz="2800" dirty="0" smtClean="0">
              <a:latin typeface="Arial" pitchFamily="34" charset="0"/>
              <a:cs typeface="Arial" pitchFamily="34" charset="0"/>
            </a:endParaRPr>
          </a:p>
          <a:p>
            <a:pPr>
              <a:lnSpc>
                <a:spcPct val="90000"/>
              </a:lnSpc>
              <a:buFont typeface="Wingdings" pitchFamily="2" charset="2"/>
              <a:buChar char="§"/>
            </a:pPr>
            <a:r>
              <a:rPr lang="it-IT" sz="2800" dirty="0" smtClean="0">
                <a:latin typeface="Arial" pitchFamily="34" charset="0"/>
                <a:cs typeface="Arial" pitchFamily="34" charset="0"/>
              </a:rPr>
              <a:t>Shfletojnë tekstet e tyre shkollore të tanishme ose të viteve të kaluara për të vjelur informacione që u duhen;</a:t>
            </a:r>
            <a:endParaRPr lang="sq-AL" sz="2800" dirty="0" smtClean="0">
              <a:latin typeface="Arial" pitchFamily="34" charset="0"/>
              <a:cs typeface="Arial" pitchFamily="34" charset="0"/>
            </a:endParaRPr>
          </a:p>
          <a:p>
            <a:pPr>
              <a:lnSpc>
                <a:spcPct val="90000"/>
              </a:lnSpc>
              <a:buFont typeface="Wingdings" pitchFamily="2" charset="2"/>
              <a:buChar char="§"/>
            </a:pPr>
            <a:endParaRPr lang="it-IT" sz="2800" dirty="0" smtClean="0">
              <a:latin typeface="Arial" pitchFamily="34" charset="0"/>
              <a:cs typeface="Arial" pitchFamily="34" charset="0"/>
            </a:endParaRPr>
          </a:p>
          <a:p>
            <a:pPr>
              <a:lnSpc>
                <a:spcPct val="90000"/>
              </a:lnSpc>
              <a:buFont typeface="Wingdings" pitchFamily="2" charset="2"/>
              <a:buChar char="§"/>
            </a:pPr>
            <a:r>
              <a:rPr lang="it-IT" sz="2800" dirty="0" smtClean="0">
                <a:latin typeface="Arial" pitchFamily="34" charset="0"/>
                <a:cs typeface="Arial" pitchFamily="34" charset="0"/>
              </a:rPr>
              <a:t>Përdorin burime të tjera të informimit si interneti, biblioteka e shkollës ose ndonjë bibliotekë tjetër, prindërit dhe persona të tjerë.</a:t>
            </a:r>
            <a:endParaRPr lang="en-US" sz="2800"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80</TotalTime>
  <Words>2035</Words>
  <Application>Microsoft Office PowerPoint</Application>
  <PresentationFormat>On-screen Show (4:3)</PresentationFormat>
  <Paragraphs>208</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Projektet kurrikulare</vt:lpstr>
      <vt:lpstr>Slide 2</vt:lpstr>
      <vt:lpstr>Vazhdim…</vt:lpstr>
      <vt:lpstr>Projekte kurrikulare</vt:lpstr>
      <vt:lpstr>Slide 5</vt:lpstr>
      <vt:lpstr>Vazhdim…</vt:lpstr>
      <vt:lpstr>Vazhdim…</vt:lpstr>
      <vt:lpstr>Slide 8</vt:lpstr>
      <vt:lpstr>Slide 9</vt:lpstr>
      <vt:lpstr>Slide 10</vt:lpstr>
      <vt:lpstr>Slide 11</vt:lpstr>
      <vt:lpstr>Slide 12</vt:lpstr>
      <vt:lpstr>Slide 13</vt:lpstr>
      <vt:lpstr>Vlerësimi i veprimtarive.</vt:lpstr>
      <vt:lpstr>VLERËSIMI I NXËNËSVE</vt:lpstr>
      <vt:lpstr>PËRSHKRIMI I PROJEKTIT KURRIKULAR SIPAS DISA TREGUESVE</vt:lpstr>
      <vt:lpstr>Slide 17</vt:lpstr>
      <vt:lpstr>Detyrat e mesuesit</vt:lpstr>
      <vt:lpstr>Detyrat e nxenesit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Projektet kurrikulare</dc:title>
  <dc:creator>User</dc:creator>
  <cp:lastModifiedBy>User</cp:lastModifiedBy>
  <cp:revision>3</cp:revision>
  <dcterms:created xsi:type="dcterms:W3CDTF">2006-08-16T00:00:00Z</dcterms:created>
  <dcterms:modified xsi:type="dcterms:W3CDTF">2014-09-28T20:12:12Z</dcterms:modified>
</cp:coreProperties>
</file>