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020"/>
    <a:srgbClr val="7B116E"/>
    <a:srgbClr val="460D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212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EE393-4670-46DE-AB8D-BF5F08BF07EF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9301-B3CA-4E35-A425-050385B6E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C5B0-B9D0-4850-8022-D019E99A8C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D376FC-7936-4225-8C67-243227A70F4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B61750-CEDD-4F45-94E6-B23201DF7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606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495799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68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Seminar </a:t>
            </a:r>
            <a:r>
              <a:rPr lang="en-US" dirty="0" err="1" smtClean="0">
                <a:solidFill>
                  <a:srgbClr val="0070C0"/>
                </a:solidFill>
              </a:rPr>
              <a:t>kualifikues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3810000"/>
            <a:ext cx="8913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Baza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dhe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didaktike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 dhe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ndihmëse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arritur</a:t>
            </a:r>
            <a:r>
              <a:rPr lang="en-US" dirty="0" smtClean="0"/>
              <a:t> një </a:t>
            </a:r>
            <a:r>
              <a:rPr lang="en-US" dirty="0" err="1" smtClean="0"/>
              <a:t>shkallë</a:t>
            </a:r>
            <a:r>
              <a:rPr lang="en-US" dirty="0" smtClean="0"/>
              <a:t> të </a:t>
            </a:r>
            <a:r>
              <a:rPr lang="en-US" dirty="0" err="1" smtClean="0"/>
              <a:t>lartë</a:t>
            </a:r>
            <a:r>
              <a:rPr lang="en-US" dirty="0" smtClean="0"/>
              <a:t> të </a:t>
            </a:r>
            <a:r>
              <a:rPr lang="en-US" dirty="0" err="1" smtClean="0"/>
              <a:t>përsosjes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edhe të </a:t>
            </a:r>
            <a:r>
              <a:rPr lang="en-US" dirty="0" err="1" smtClean="0"/>
              <a:t>zhvillimit</a:t>
            </a:r>
            <a:r>
              <a:rPr lang="en-US" dirty="0" smtClean="0"/>
              <a:t> të tyre.</a:t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për nga </a:t>
            </a:r>
            <a:r>
              <a:rPr lang="en-US" dirty="0" err="1" smtClean="0"/>
              <a:t>struktura</a:t>
            </a:r>
            <a:r>
              <a:rPr lang="en-US" dirty="0" smtClean="0"/>
              <a:t> dhe </a:t>
            </a:r>
            <a:r>
              <a:rPr lang="en-US" dirty="0" err="1" smtClean="0"/>
              <a:t>përmbajta</a:t>
            </a:r>
            <a:r>
              <a:rPr lang="en-US" dirty="0" smtClean="0"/>
              <a:t> e tyre, mund të </a:t>
            </a:r>
            <a:r>
              <a:rPr lang="en-US" dirty="0" err="1" smtClean="0"/>
              <a:t>jenë</a:t>
            </a:r>
            <a:r>
              <a:rPr lang="en-US" dirty="0" smtClean="0"/>
              <a:t> :</a:t>
            </a:r>
            <a:r>
              <a:rPr lang="en-US" dirty="0" smtClean="0">
                <a:solidFill>
                  <a:srgbClr val="FF0000"/>
                </a:solidFill>
              </a:rPr>
              <a:t>të </a:t>
            </a:r>
            <a:r>
              <a:rPr lang="en-US" dirty="0" err="1" smtClean="0">
                <a:solidFill>
                  <a:srgbClr val="FF0000"/>
                </a:solidFill>
              </a:rPr>
              <a:t>thjeshta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të </a:t>
            </a:r>
            <a:r>
              <a:rPr lang="en-US" dirty="0" err="1" smtClean="0">
                <a:solidFill>
                  <a:srgbClr val="FF0000"/>
                </a:solidFill>
              </a:rPr>
              <a:t>përbëra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deri</a:t>
            </a:r>
            <a:r>
              <a:rPr lang="en-US" dirty="0" smtClean="0"/>
              <a:t> në </a:t>
            </a:r>
            <a:r>
              <a:rPr lang="en-US" dirty="0" err="1" smtClean="0"/>
              <a:t>shkallën</a:t>
            </a:r>
            <a:r>
              <a:rPr lang="en-US" dirty="0" smtClean="0"/>
              <a:t> më të </a:t>
            </a:r>
            <a:r>
              <a:rPr lang="en-US" dirty="0" err="1" smtClean="0"/>
              <a:t>lartë</a:t>
            </a:r>
            <a:r>
              <a:rPr lang="en-US" dirty="0" smtClean="0"/>
              <a:t> të </a:t>
            </a:r>
            <a:r>
              <a:rPr lang="en-US" dirty="0" err="1" smtClean="0"/>
              <a:t>zbatimit</a:t>
            </a:r>
            <a:r>
              <a:rPr lang="en-US" dirty="0" smtClean="0"/>
              <a:t> të </a:t>
            </a:r>
            <a:r>
              <a:rPr lang="en-US" dirty="0" err="1" smtClean="0"/>
              <a:t>teknikës</a:t>
            </a:r>
            <a:r>
              <a:rPr lang="en-US" dirty="0" smtClean="0"/>
              <a:t> dhe të </a:t>
            </a:r>
            <a:r>
              <a:rPr lang="en-US" dirty="0" err="1" smtClean="0"/>
              <a:t>teknologjisë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MJETET MËSIMORE, MJETET NDIHMËSE DHE ORENDITË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801020"/>
                </a:solidFill>
              </a:rPr>
              <a:t>A) 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mësimore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vizuale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801020"/>
                </a:solidFill>
              </a:rPr>
              <a:t>B)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auditive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801020"/>
                </a:solidFill>
              </a:rPr>
              <a:t>C)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audiovizuale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801020"/>
                </a:solidFill>
              </a:rPr>
              <a:t>D)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manuale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801020"/>
                </a:solidFill>
              </a:rPr>
              <a:t>E)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e </a:t>
            </a:r>
            <a:r>
              <a:rPr lang="en-US" b="1" i="1" dirty="0" err="1" smtClean="0">
                <a:solidFill>
                  <a:srgbClr val="FF0000"/>
                </a:solidFill>
              </a:rPr>
              <a:t>komunikimit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masiv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F) 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ndihmëse-teknike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mësimore</a:t>
            </a:r>
            <a:r>
              <a:rPr lang="en-US" b="1" i="1" dirty="0" smtClean="0">
                <a:solidFill>
                  <a:srgbClr val="FF0000"/>
                </a:solidFill>
              </a:rPr>
              <a:t> dhe </a:t>
            </a:r>
            <a:r>
              <a:rPr lang="en-US" b="1" i="1" dirty="0" err="1" smtClean="0">
                <a:solidFill>
                  <a:srgbClr val="FF0000"/>
                </a:solidFill>
              </a:rPr>
              <a:t>orenditë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shkollore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Klasifikimi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mjeteve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mesimore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A) </a:t>
            </a:r>
            <a:r>
              <a:rPr lang="en-US" b="1" i="1" dirty="0" err="1" smtClean="0">
                <a:solidFill>
                  <a:srgbClr val="FF0000"/>
                </a:solidFill>
              </a:rPr>
              <a:t>Mjetet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mësimore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vizuale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 </a:t>
            </a:r>
            <a:r>
              <a:rPr lang="en-US" dirty="0" err="1" smtClean="0"/>
              <a:t>vizuale</a:t>
            </a:r>
            <a:r>
              <a:rPr lang="en-US" dirty="0" smtClean="0"/>
              <a:t>,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formës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paraqitjes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jashtme</a:t>
            </a:r>
            <a:r>
              <a:rPr lang="en-US" dirty="0" smtClean="0"/>
              <a:t> dhe </a:t>
            </a:r>
            <a:r>
              <a:rPr lang="en-US" dirty="0" err="1" smtClean="0"/>
              <a:t>vendit</a:t>
            </a:r>
            <a:r>
              <a:rPr lang="en-US" dirty="0" smtClean="0"/>
              <a:t> që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zënë</a:t>
            </a:r>
            <a:r>
              <a:rPr lang="en-US" dirty="0" smtClean="0"/>
              <a:t> në </a:t>
            </a:r>
            <a:r>
              <a:rPr lang="en-US" dirty="0" err="1" smtClean="0"/>
              <a:t>hapësirë</a:t>
            </a:r>
            <a:r>
              <a:rPr lang="en-US" dirty="0" smtClean="0"/>
              <a:t>, mund të </a:t>
            </a:r>
            <a:r>
              <a:rPr lang="en-US" dirty="0" err="1" smtClean="0"/>
              <a:t>jenë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1. </a:t>
            </a:r>
            <a:r>
              <a:rPr lang="en-US" dirty="0" err="1" smtClean="0">
                <a:solidFill>
                  <a:srgbClr val="00B0F0"/>
                </a:solidFill>
              </a:rPr>
              <a:t>Dydimensionalë</a:t>
            </a:r>
            <a:r>
              <a:rPr lang="en-US" dirty="0" smtClean="0">
                <a:solidFill>
                  <a:srgbClr val="00B0F0"/>
                </a:solidFill>
              </a:rPr>
              <a:t>          2. </a:t>
            </a:r>
            <a:r>
              <a:rPr lang="en-US" dirty="0" err="1" smtClean="0">
                <a:solidFill>
                  <a:srgbClr val="00B0F0"/>
                </a:solidFill>
              </a:rPr>
              <a:t>Tredimensionalë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Klasifikimi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mjeteve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mësimore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95600" y="35814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35814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/>
            </a:r>
            <a:br>
              <a:rPr lang="en-US" sz="2300" dirty="0" smtClean="0">
                <a:solidFill>
                  <a:srgbClr val="FF0000"/>
                </a:solidFill>
              </a:rPr>
            </a:br>
            <a:r>
              <a:rPr lang="en-US" sz="2300" dirty="0" smtClean="0">
                <a:solidFill>
                  <a:srgbClr val="FF0000"/>
                </a:solidFill>
              </a:rPr>
              <a:t>1. </a:t>
            </a:r>
            <a:r>
              <a:rPr lang="en-US" sz="2300" dirty="0" err="1" smtClean="0">
                <a:solidFill>
                  <a:srgbClr val="FF0000"/>
                </a:solidFill>
              </a:rPr>
              <a:t>Fotografitë</a:t>
            </a:r>
            <a:r>
              <a:rPr lang="en-US" sz="2300" dirty="0" smtClean="0">
                <a:solidFill>
                  <a:srgbClr val="FF0000"/>
                </a:solidFill>
              </a:rPr>
              <a:t> dhe </a:t>
            </a:r>
            <a:r>
              <a:rPr lang="en-US" sz="2300" dirty="0" err="1" smtClean="0">
                <a:solidFill>
                  <a:srgbClr val="FF0000"/>
                </a:solidFill>
              </a:rPr>
              <a:t>pikturat</a:t>
            </a:r>
            <a:r>
              <a:rPr lang="en-US" sz="2300" dirty="0" smtClean="0">
                <a:solidFill>
                  <a:srgbClr val="FF0000"/>
                </a:solidFill>
              </a:rPr>
              <a:t>  </a:t>
            </a:r>
            <a:r>
              <a:rPr lang="en-US" sz="2300" dirty="0" smtClean="0"/>
              <a:t>                         </a:t>
            </a:r>
            <a:r>
              <a:rPr lang="en-US" sz="2300" dirty="0" smtClean="0">
                <a:solidFill>
                  <a:srgbClr val="FF0000"/>
                </a:solidFill>
              </a:rPr>
              <a:t>2. </a:t>
            </a:r>
            <a:r>
              <a:rPr lang="en-US" sz="2300" dirty="0" err="1" smtClean="0">
                <a:solidFill>
                  <a:srgbClr val="FF0000"/>
                </a:solidFill>
              </a:rPr>
              <a:t>Mjetet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grafike</a:t>
            </a:r>
            <a:r>
              <a:rPr lang="en-US" sz="23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</a:t>
            </a:r>
            <a:r>
              <a:rPr lang="en-US" sz="2300" dirty="0" err="1" smtClean="0"/>
              <a:t>Mjetet</a:t>
            </a:r>
            <a:r>
              <a:rPr lang="en-US" sz="2300" dirty="0" smtClean="0"/>
              <a:t> </a:t>
            </a:r>
            <a:r>
              <a:rPr lang="en-US" sz="2300" dirty="0" err="1" smtClean="0"/>
              <a:t>grafike</a:t>
            </a:r>
            <a:r>
              <a:rPr lang="en-US" sz="2300" dirty="0" smtClean="0"/>
              <a:t> mund të </a:t>
            </a:r>
            <a:r>
              <a:rPr lang="en-US" sz="2300" dirty="0" err="1" smtClean="0"/>
              <a:t>ndahen</a:t>
            </a:r>
            <a:r>
              <a:rPr lang="en-US" sz="2300" dirty="0" smtClean="0"/>
              <a:t> në: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1. </a:t>
            </a:r>
            <a:r>
              <a:rPr lang="en-US" dirty="0" err="1" smtClean="0">
                <a:solidFill>
                  <a:srgbClr val="0070C0"/>
                </a:solidFill>
              </a:rPr>
              <a:t>Grafikët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linearë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2. </a:t>
            </a:r>
            <a:r>
              <a:rPr lang="en-US" dirty="0" err="1" smtClean="0">
                <a:solidFill>
                  <a:srgbClr val="0070C0"/>
                </a:solidFill>
              </a:rPr>
              <a:t>Grafiku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rrethor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cirkular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3. </a:t>
            </a:r>
            <a:r>
              <a:rPr lang="en-US" dirty="0" err="1" smtClean="0">
                <a:solidFill>
                  <a:srgbClr val="0070C0"/>
                </a:solidFill>
              </a:rPr>
              <a:t>Skemat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4. </a:t>
            </a:r>
            <a:r>
              <a:rPr lang="en-US" dirty="0" err="1" smtClean="0">
                <a:solidFill>
                  <a:srgbClr val="0070C0"/>
                </a:solidFill>
              </a:rPr>
              <a:t>Diagramet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5. </a:t>
            </a:r>
            <a:r>
              <a:rPr lang="en-US" dirty="0" err="1" smtClean="0">
                <a:solidFill>
                  <a:srgbClr val="0070C0"/>
                </a:solidFill>
              </a:rPr>
              <a:t>Tabelogramet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6. </a:t>
            </a:r>
            <a:r>
              <a:rPr lang="en-US" dirty="0" err="1" smtClean="0">
                <a:solidFill>
                  <a:srgbClr val="0070C0"/>
                </a:solidFill>
              </a:rPr>
              <a:t>Hartogramet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7. </a:t>
            </a:r>
            <a:r>
              <a:rPr lang="en-US" dirty="0" err="1" smtClean="0">
                <a:solidFill>
                  <a:srgbClr val="0070C0"/>
                </a:solidFill>
              </a:rPr>
              <a:t>Simbolet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8. </a:t>
            </a:r>
            <a:r>
              <a:rPr lang="en-US" dirty="0" err="1" smtClean="0">
                <a:solidFill>
                  <a:srgbClr val="0070C0"/>
                </a:solidFill>
              </a:rPr>
              <a:t>Pllakatet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9. </a:t>
            </a:r>
            <a:r>
              <a:rPr lang="en-US" dirty="0" err="1" smtClean="0">
                <a:solidFill>
                  <a:srgbClr val="0070C0"/>
                </a:solidFill>
              </a:rPr>
              <a:t>Karikaturat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10. </a:t>
            </a:r>
            <a:r>
              <a:rPr lang="en-US" dirty="0" err="1" smtClean="0">
                <a:solidFill>
                  <a:srgbClr val="0070C0"/>
                </a:solidFill>
              </a:rPr>
              <a:t>Tekstet</a:t>
            </a:r>
            <a:r>
              <a:rPr lang="en-US" dirty="0" smtClean="0">
                <a:solidFill>
                  <a:srgbClr val="0070C0"/>
                </a:solidFill>
              </a:rPr>
              <a:t> dhe </a:t>
            </a:r>
            <a:r>
              <a:rPr lang="en-US" dirty="0" err="1" smtClean="0">
                <a:solidFill>
                  <a:srgbClr val="0070C0"/>
                </a:solidFill>
              </a:rPr>
              <a:t>botimet</a:t>
            </a:r>
            <a:r>
              <a:rPr lang="en-US" dirty="0" smtClean="0">
                <a:solidFill>
                  <a:srgbClr val="0070C0"/>
                </a:solidFill>
              </a:rPr>
              <a:t> e </a:t>
            </a:r>
            <a:r>
              <a:rPr lang="en-US" dirty="0" err="1" smtClean="0">
                <a:solidFill>
                  <a:srgbClr val="0070C0"/>
                </a:solidFill>
              </a:rPr>
              <a:t>ndryshme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11. </a:t>
            </a:r>
            <a:r>
              <a:rPr lang="en-US" dirty="0" err="1" smtClean="0">
                <a:solidFill>
                  <a:srgbClr val="0070C0"/>
                </a:solidFill>
              </a:rPr>
              <a:t>Albumet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12. </a:t>
            </a:r>
            <a:r>
              <a:rPr lang="en-US" dirty="0" err="1" smtClean="0">
                <a:solidFill>
                  <a:srgbClr val="0070C0"/>
                </a:solidFill>
              </a:rPr>
              <a:t>Atllasi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u="sng" dirty="0" err="1" smtClean="0"/>
              <a:t>karakterit</a:t>
            </a:r>
            <a:r>
              <a:rPr lang="en-US" u="sng" dirty="0" smtClean="0"/>
              <a:t> </a:t>
            </a:r>
            <a:r>
              <a:rPr lang="en-US" u="sng" dirty="0" err="1" smtClean="0"/>
              <a:t>dydimensional</a:t>
            </a:r>
            <a:r>
              <a:rPr lang="en-US" dirty="0" smtClean="0"/>
              <a:t>, </a:t>
            </a: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vizuale</a:t>
            </a:r>
            <a:r>
              <a:rPr lang="en-US" dirty="0" smtClean="0"/>
              <a:t> mund të </a:t>
            </a:r>
            <a:r>
              <a:rPr lang="en-US" dirty="0" err="1" smtClean="0"/>
              <a:t>jenë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7" name="Picture 1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76800"/>
            <a:ext cx="858926" cy="850087"/>
          </a:xfrm>
          <a:prstGeom prst="rect">
            <a:avLst/>
          </a:prstGeom>
          <a:noFill/>
        </p:spPr>
      </p:pic>
      <p:pic>
        <p:nvPicPr>
          <p:cNvPr id="409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429000"/>
            <a:ext cx="1053084" cy="990600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1291742" cy="1344473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648200"/>
            <a:ext cx="895198" cy="895198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514600"/>
            <a:ext cx="1007211" cy="18050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-</a:t>
            </a:r>
            <a:r>
              <a:rPr lang="en-US" u="sng" dirty="0" err="1" smtClean="0"/>
              <a:t>Mjetet</a:t>
            </a:r>
            <a:r>
              <a:rPr lang="en-US" u="sng" dirty="0" smtClean="0"/>
              <a:t> </a:t>
            </a:r>
            <a:r>
              <a:rPr lang="en-US" u="sng" dirty="0" err="1" smtClean="0"/>
              <a:t>tredimensionale</a:t>
            </a:r>
            <a:r>
              <a:rPr lang="en-US" dirty="0" smtClean="0"/>
              <a:t> që </a:t>
            </a:r>
            <a:r>
              <a:rPr lang="en-US" dirty="0" err="1" smtClean="0"/>
              <a:t>aplikohen</a:t>
            </a:r>
            <a:r>
              <a:rPr lang="en-US" dirty="0" smtClean="0"/>
              <a:t> në </a:t>
            </a:r>
            <a:r>
              <a:rPr lang="en-US" dirty="0" err="1" smtClean="0"/>
              <a:t>punën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 janë: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1. Të </a:t>
            </a:r>
            <a:r>
              <a:rPr lang="en-US" dirty="0" err="1" smtClean="0">
                <a:solidFill>
                  <a:srgbClr val="FF0000"/>
                </a:solidFill>
              </a:rPr>
              <a:t>gjitha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materialet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natyrës</a:t>
            </a:r>
            <a:r>
              <a:rPr lang="en-US" dirty="0" smtClean="0">
                <a:solidFill>
                  <a:srgbClr val="FF0000"/>
                </a:solidFill>
              </a:rPr>
              <a:t> të </a:t>
            </a:r>
            <a:r>
              <a:rPr lang="en-US" dirty="0" err="1" smtClean="0">
                <a:solidFill>
                  <a:srgbClr val="FF0000"/>
                </a:solidFill>
              </a:rPr>
              <a:t>cilat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rrethojnë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njeriun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malet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fushat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bimët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shtazët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Makinat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Modelet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4. Relieve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dirty="0" err="1" smtClean="0">
                <a:solidFill>
                  <a:srgbClr val="FF0000"/>
                </a:solidFill>
              </a:rPr>
              <a:t>Maketet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6. </a:t>
            </a:r>
            <a:r>
              <a:rPr lang="en-US" dirty="0" err="1" smtClean="0">
                <a:solidFill>
                  <a:srgbClr val="FF0000"/>
                </a:solidFill>
              </a:rPr>
              <a:t>Numëratorja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>
                <a:solidFill>
                  <a:srgbClr val="00B0F0"/>
                </a:solidFill>
              </a:rPr>
              <a:t>Mjetet</a:t>
            </a:r>
            <a:r>
              <a:rPr lang="en-US" u="sng" dirty="0" smtClean="0">
                <a:solidFill>
                  <a:srgbClr val="00B0F0"/>
                </a:solidFill>
              </a:rPr>
              <a:t> </a:t>
            </a:r>
            <a:r>
              <a:rPr lang="en-US" u="sng" dirty="0" err="1" smtClean="0">
                <a:solidFill>
                  <a:srgbClr val="00B0F0"/>
                </a:solidFill>
              </a:rPr>
              <a:t>tredimensionale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3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1806854" cy="1578254"/>
          </a:xfrm>
          <a:prstGeom prst="rect">
            <a:avLst/>
          </a:prstGeom>
          <a:noFill/>
        </p:spPr>
      </p:pic>
      <p:pic>
        <p:nvPicPr>
          <p:cNvPr id="3074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24200"/>
            <a:ext cx="1819656" cy="16678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auditive</a:t>
            </a:r>
            <a:r>
              <a:rPr lang="en-US" dirty="0" smtClean="0"/>
              <a:t>, të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përdoren</a:t>
            </a:r>
            <a:r>
              <a:rPr lang="en-US" dirty="0" smtClean="0"/>
              <a:t> më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tepërmi</a:t>
            </a:r>
            <a:r>
              <a:rPr lang="en-US" dirty="0" smtClean="0"/>
              <a:t> në </a:t>
            </a:r>
            <a:r>
              <a:rPr lang="en-US" dirty="0" err="1" smtClean="0"/>
              <a:t>punën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, mund të </a:t>
            </a:r>
            <a:r>
              <a:rPr lang="en-US" dirty="0" err="1" smtClean="0"/>
              <a:t>jenë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1. Radio </a:t>
            </a:r>
            <a:r>
              <a:rPr lang="en-US" dirty="0" err="1" smtClean="0">
                <a:solidFill>
                  <a:srgbClr val="FF0000"/>
                </a:solidFill>
              </a:rPr>
              <a:t>emisionet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Incizimet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magnetofonike</a:t>
            </a:r>
            <a:r>
              <a:rPr lang="en-US" dirty="0" smtClean="0">
                <a:solidFill>
                  <a:srgbClr val="FF0000"/>
                </a:solidFill>
              </a:rPr>
              <a:t> dhe </a:t>
            </a:r>
            <a:r>
              <a:rPr lang="en-US" dirty="0" err="1" smtClean="0">
                <a:solidFill>
                  <a:srgbClr val="FF0000"/>
                </a:solidFill>
              </a:rPr>
              <a:t>incizimet</a:t>
            </a:r>
            <a:r>
              <a:rPr lang="en-US" dirty="0" smtClean="0">
                <a:solidFill>
                  <a:srgbClr val="FF0000"/>
                </a:solidFill>
              </a:rPr>
              <a:t> me CD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Efektet</a:t>
            </a:r>
            <a:r>
              <a:rPr lang="en-US" dirty="0" smtClean="0">
                <a:solidFill>
                  <a:srgbClr val="FF0000"/>
                </a:solidFill>
              </a:rPr>
              <a:t> duke </a:t>
            </a:r>
            <a:r>
              <a:rPr lang="en-US" dirty="0" err="1" smtClean="0">
                <a:solidFill>
                  <a:srgbClr val="FF0000"/>
                </a:solidFill>
              </a:rPr>
              <a:t>përdorur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instrumente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muzikore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B) </a:t>
            </a:r>
            <a:r>
              <a:rPr lang="en-US" i="1" dirty="0" err="1" smtClean="0"/>
              <a:t>Mjetet</a:t>
            </a:r>
            <a:r>
              <a:rPr lang="en-US" i="1" dirty="0" smtClean="0"/>
              <a:t> </a:t>
            </a:r>
            <a:r>
              <a:rPr lang="en-US" i="1" dirty="0" err="1" smtClean="0"/>
              <a:t>mësimore</a:t>
            </a:r>
            <a:r>
              <a:rPr lang="en-US" i="1" dirty="0" smtClean="0"/>
              <a:t> </a:t>
            </a:r>
            <a:r>
              <a:rPr lang="en-US" i="1" dirty="0" err="1" smtClean="0"/>
              <a:t>auditive</a:t>
            </a:r>
            <a:endParaRPr lang="en-US" dirty="0"/>
          </a:p>
        </p:txBody>
      </p:sp>
      <p:sp>
        <p:nvSpPr>
          <p:cNvPr id="2049" name="cddrive"/>
          <p:cNvSpPr>
            <a:spLocks noEditPoints="1" noChangeArrowheads="1"/>
          </p:cNvSpPr>
          <p:nvPr/>
        </p:nvSpPr>
        <p:spPr bwMode="auto">
          <a:xfrm>
            <a:off x="5486400" y="5105400"/>
            <a:ext cx="1809750" cy="9048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686 w 21600"/>
              <a:gd name="T9" fmla="*/ 23059 h 21600"/>
              <a:gd name="T10" fmla="*/ 21005 w 21600"/>
              <a:gd name="T11" fmla="*/ 3050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9624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audiovizuale</a:t>
            </a:r>
            <a:r>
              <a:rPr lang="en-US" dirty="0" smtClean="0"/>
              <a:t> më të </a:t>
            </a:r>
            <a:r>
              <a:rPr lang="en-US" dirty="0" err="1" smtClean="0"/>
              <a:t>përdorura</a:t>
            </a:r>
            <a:r>
              <a:rPr lang="en-US" dirty="0" smtClean="0"/>
              <a:t> janë: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1. </a:t>
            </a:r>
            <a:r>
              <a:rPr lang="en-US" dirty="0" err="1" smtClean="0">
                <a:solidFill>
                  <a:schemeClr val="accent2"/>
                </a:solidFill>
              </a:rPr>
              <a:t>Filmi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2. </a:t>
            </a:r>
            <a:r>
              <a:rPr lang="en-US" dirty="0" err="1" smtClean="0">
                <a:solidFill>
                  <a:schemeClr val="accent2"/>
                </a:solidFill>
              </a:rPr>
              <a:t>Emisionet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televizive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C) </a:t>
            </a:r>
            <a:r>
              <a:rPr lang="en-US" i="1" dirty="0" err="1" smtClean="0"/>
              <a:t>Mjetet</a:t>
            </a:r>
            <a:r>
              <a:rPr lang="en-US" i="1" dirty="0" smtClean="0"/>
              <a:t> </a:t>
            </a:r>
            <a:r>
              <a:rPr lang="en-US" i="1" dirty="0" err="1" smtClean="0"/>
              <a:t>mësimore</a:t>
            </a:r>
            <a:r>
              <a:rPr lang="en-US" i="1" dirty="0" smtClean="0"/>
              <a:t> </a:t>
            </a:r>
            <a:r>
              <a:rPr lang="en-US" i="1" dirty="0" err="1" smtClean="0"/>
              <a:t>audiovizuale</a:t>
            </a:r>
            <a:endParaRPr lang="en-US" dirty="0"/>
          </a:p>
        </p:txBody>
      </p:sp>
      <p:sp>
        <p:nvSpPr>
          <p:cNvPr id="5122" name="Film"/>
          <p:cNvSpPr>
            <a:spLocks noEditPoints="1" noChangeArrowheads="1"/>
          </p:cNvSpPr>
          <p:nvPr/>
        </p:nvSpPr>
        <p:spPr bwMode="auto">
          <a:xfrm>
            <a:off x="5791200" y="3048000"/>
            <a:ext cx="1809750" cy="2895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manuale</a:t>
            </a:r>
            <a:r>
              <a:rPr lang="en-US" dirty="0" smtClean="0"/>
              <a:t> më të </a:t>
            </a:r>
            <a:r>
              <a:rPr lang="en-US" dirty="0" err="1" smtClean="0"/>
              <a:t>njohura</a:t>
            </a:r>
            <a:r>
              <a:rPr lang="en-US" dirty="0" smtClean="0"/>
              <a:t> janë: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B0F0"/>
                </a:solidFill>
              </a:rPr>
              <a:t>1. </a:t>
            </a:r>
            <a:r>
              <a:rPr lang="en-US" dirty="0" err="1" smtClean="0">
                <a:solidFill>
                  <a:srgbClr val="00B0F0"/>
                </a:solidFill>
              </a:rPr>
              <a:t>Laboratorët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lëvizës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2. </a:t>
            </a:r>
            <a:r>
              <a:rPr lang="en-US" dirty="0" err="1" smtClean="0">
                <a:solidFill>
                  <a:srgbClr val="00B0F0"/>
                </a:solidFill>
              </a:rPr>
              <a:t>Aparatet</a:t>
            </a:r>
            <a:r>
              <a:rPr lang="en-US" dirty="0" smtClean="0">
                <a:solidFill>
                  <a:srgbClr val="00B0F0"/>
                </a:solidFill>
              </a:rPr>
              <a:t> për </a:t>
            </a:r>
            <a:r>
              <a:rPr lang="en-US" dirty="0" err="1" smtClean="0">
                <a:solidFill>
                  <a:srgbClr val="00B0F0"/>
                </a:solidFill>
              </a:rPr>
              <a:t>kopjim</a:t>
            </a:r>
            <a:r>
              <a:rPr lang="en-US" dirty="0" smtClean="0">
                <a:solidFill>
                  <a:srgbClr val="00B0F0"/>
                </a:solidFill>
              </a:rPr>
              <a:t> dhe </a:t>
            </a:r>
            <a:r>
              <a:rPr lang="en-US" dirty="0" err="1" smtClean="0">
                <a:solidFill>
                  <a:srgbClr val="00B0F0"/>
                </a:solidFill>
              </a:rPr>
              <a:t>fotokopjim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etj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i="1" dirty="0" smtClean="0">
                <a:ln/>
                <a:solidFill>
                  <a:schemeClr val="accent3"/>
                </a:solidFill>
                <a:effectLst/>
              </a:rPr>
              <a:t>D) </a:t>
            </a:r>
            <a:r>
              <a:rPr lang="en-US" i="1" dirty="0" err="1" smtClean="0">
                <a:ln/>
                <a:solidFill>
                  <a:schemeClr val="accent3"/>
                </a:solidFill>
                <a:effectLst/>
              </a:rPr>
              <a:t>Mjetet</a:t>
            </a:r>
            <a:r>
              <a:rPr lang="en-US" i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i="1" dirty="0" err="1" smtClean="0">
                <a:ln/>
                <a:solidFill>
                  <a:schemeClr val="accent3"/>
                </a:solidFill>
                <a:effectLst/>
              </a:rPr>
              <a:t>manuale</a:t>
            </a:r>
            <a:r>
              <a:rPr lang="en-US" i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i="1" dirty="0" err="1" smtClean="0">
                <a:ln/>
                <a:solidFill>
                  <a:schemeClr val="accent3"/>
                </a:solidFill>
                <a:effectLst/>
              </a:rPr>
              <a:t>mësimore</a:t>
            </a:r>
            <a:endParaRPr lang="en-US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9698" name="Picture 2" descr="C:\Users\Point\Desktop\lcds\Prezantime\algoritmi\course\media\compute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333750" cy="2600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Mjetet</a:t>
            </a:r>
            <a:r>
              <a:rPr lang="en-US" dirty="0" smtClean="0"/>
              <a:t> e </a:t>
            </a:r>
            <a:r>
              <a:rPr lang="en-US" dirty="0" err="1" smtClean="0"/>
              <a:t>komunikimit</a:t>
            </a:r>
            <a:r>
              <a:rPr lang="en-US" dirty="0" smtClean="0"/>
              <a:t> </a:t>
            </a:r>
            <a:r>
              <a:rPr lang="en-US" dirty="0" err="1" smtClean="0"/>
              <a:t>masiv</a:t>
            </a:r>
            <a:r>
              <a:rPr lang="en-US" dirty="0" smtClean="0"/>
              <a:t> më të </a:t>
            </a:r>
            <a:r>
              <a:rPr lang="en-US" dirty="0" err="1" smtClean="0"/>
              <a:t>njohura</a:t>
            </a:r>
            <a:r>
              <a:rPr lang="en-US" dirty="0" smtClean="0"/>
              <a:t> janë:</a:t>
            </a:r>
            <a:br>
              <a:rPr lang="en-US" dirty="0" smtClean="0"/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Emisionet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 radios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Emisionet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televizive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komunikimit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kompjuterik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me internet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E) </a:t>
            </a:r>
            <a:r>
              <a:rPr lang="en-US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Mjetet</a:t>
            </a:r>
            <a: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komunikimit</a:t>
            </a:r>
            <a: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masiv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22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209800" cy="18123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Mjetet</a:t>
            </a:r>
            <a:r>
              <a:rPr lang="en-US" dirty="0" smtClean="0"/>
              <a:t> mund të </a:t>
            </a:r>
            <a:r>
              <a:rPr lang="en-US" dirty="0" err="1" smtClean="0"/>
              <a:t>klasifikohen</a:t>
            </a:r>
            <a:r>
              <a:rPr lang="en-US" dirty="0" smtClean="0"/>
              <a:t> në </a:t>
            </a:r>
            <a:r>
              <a:rPr lang="en-US" dirty="0" err="1" smtClean="0"/>
              <a:t>këtë</a:t>
            </a:r>
            <a:r>
              <a:rPr lang="en-US" dirty="0" smtClean="0"/>
              <a:t> mënyrë: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Mjetet</a:t>
            </a:r>
            <a:r>
              <a:rPr lang="en-US" dirty="0" smtClean="0">
                <a:solidFill>
                  <a:srgbClr val="FF0000"/>
                </a:solidFill>
              </a:rPr>
              <a:t> për të </a:t>
            </a:r>
            <a:r>
              <a:rPr lang="en-US" dirty="0" err="1" smtClean="0">
                <a:solidFill>
                  <a:srgbClr val="FF0000"/>
                </a:solidFill>
              </a:rPr>
              <a:t>shkruar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Mjetet</a:t>
            </a:r>
            <a:r>
              <a:rPr lang="en-US" dirty="0" smtClean="0">
                <a:solidFill>
                  <a:srgbClr val="FF0000"/>
                </a:solidFill>
              </a:rPr>
              <a:t> për të </a:t>
            </a:r>
            <a:r>
              <a:rPr lang="en-US" dirty="0" err="1" smtClean="0">
                <a:solidFill>
                  <a:srgbClr val="FF0000"/>
                </a:solidFill>
              </a:rPr>
              <a:t>vizatuar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Mjetet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ndihmëse</a:t>
            </a:r>
            <a:r>
              <a:rPr lang="en-US" dirty="0" smtClean="0">
                <a:solidFill>
                  <a:srgbClr val="FF0000"/>
                </a:solidFill>
              </a:rPr>
              <a:t> për </a:t>
            </a:r>
            <a:r>
              <a:rPr lang="en-US" dirty="0" err="1" smtClean="0">
                <a:solidFill>
                  <a:srgbClr val="FF0000"/>
                </a:solidFill>
              </a:rPr>
              <a:t>qëllim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demonstrimi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dirty="0" err="1" smtClean="0">
                <a:solidFill>
                  <a:srgbClr val="FF0000"/>
                </a:solidFill>
              </a:rPr>
              <a:t>Instrumentet</a:t>
            </a:r>
            <a:r>
              <a:rPr lang="en-US" dirty="0" smtClean="0">
                <a:solidFill>
                  <a:srgbClr val="FF0000"/>
                </a:solidFill>
              </a:rPr>
              <a:t> dhe </a:t>
            </a:r>
            <a:r>
              <a:rPr lang="en-US" dirty="0" err="1" smtClean="0">
                <a:solidFill>
                  <a:srgbClr val="FF0000"/>
                </a:solidFill>
              </a:rPr>
              <a:t>aparatet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ndryshme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dirty="0" err="1" smtClean="0">
                <a:solidFill>
                  <a:srgbClr val="FF0000"/>
                </a:solidFill>
              </a:rPr>
              <a:t>Makinat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mekanike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elektrike</a:t>
            </a:r>
            <a:r>
              <a:rPr lang="en-US" dirty="0" smtClean="0">
                <a:solidFill>
                  <a:srgbClr val="FF0000"/>
                </a:solidFill>
              </a:rPr>
              <a:t> dhe </a:t>
            </a:r>
            <a:r>
              <a:rPr lang="en-US" dirty="0" err="1" smtClean="0">
                <a:solidFill>
                  <a:srgbClr val="FF0000"/>
                </a:solidFill>
              </a:rPr>
              <a:t>elektronike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etj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ndihmëse</a:t>
            </a:r>
            <a:r>
              <a:rPr lang="en-US" dirty="0" smtClean="0"/>
              <a:t> mund të </a:t>
            </a:r>
            <a:r>
              <a:rPr lang="en-US" dirty="0" err="1" smtClean="0"/>
              <a:t>jenë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1. </a:t>
            </a:r>
            <a:r>
              <a:rPr lang="en-US" dirty="0" err="1" smtClean="0">
                <a:solidFill>
                  <a:srgbClr val="0070C0"/>
                </a:solidFill>
              </a:rPr>
              <a:t>Orendi</a:t>
            </a:r>
            <a:r>
              <a:rPr lang="en-US" dirty="0" smtClean="0">
                <a:solidFill>
                  <a:srgbClr val="0070C0"/>
                </a:solidFill>
              </a:rPr>
              <a:t> dhe </a:t>
            </a:r>
            <a:r>
              <a:rPr lang="en-US" dirty="0" err="1" smtClean="0">
                <a:solidFill>
                  <a:srgbClr val="0070C0"/>
                </a:solidFill>
              </a:rPr>
              <a:t>mobilie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shkollore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mësimore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karriget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bankat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etj</a:t>
            </a:r>
            <a:r>
              <a:rPr lang="en-US" dirty="0" smtClean="0">
                <a:solidFill>
                  <a:srgbClr val="0070C0"/>
                </a:solidFill>
              </a:rPr>
              <a:t>.)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2. </a:t>
            </a:r>
            <a:r>
              <a:rPr lang="en-US" dirty="0" err="1" smtClean="0">
                <a:solidFill>
                  <a:srgbClr val="0070C0"/>
                </a:solidFill>
              </a:rPr>
              <a:t>Vegla</a:t>
            </a:r>
            <a:r>
              <a:rPr lang="en-US" dirty="0" smtClean="0">
                <a:solidFill>
                  <a:srgbClr val="0070C0"/>
                </a:solidFill>
              </a:rPr>
              <a:t> të </a:t>
            </a:r>
            <a:r>
              <a:rPr lang="en-US" dirty="0" err="1" smtClean="0">
                <a:solidFill>
                  <a:srgbClr val="0070C0"/>
                </a:solidFill>
              </a:rPr>
              <a:t>punës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mësimore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vizorja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trekëndëshi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etj</a:t>
            </a:r>
            <a:r>
              <a:rPr lang="en-US" dirty="0" smtClean="0">
                <a:solidFill>
                  <a:srgbClr val="0070C0"/>
                </a:solidFill>
              </a:rPr>
              <a:t>.)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3. </a:t>
            </a:r>
            <a:r>
              <a:rPr lang="en-US" dirty="0" err="1" smtClean="0">
                <a:solidFill>
                  <a:srgbClr val="0070C0"/>
                </a:solidFill>
              </a:rPr>
              <a:t>Tregues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epruveta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vitrina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tabele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arka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etj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F) </a:t>
            </a:r>
            <a:r>
              <a:rPr lang="en-US" i="1" dirty="0" err="1" smtClean="0"/>
              <a:t>Mjetet</a:t>
            </a:r>
            <a:r>
              <a:rPr lang="en-US" i="1" dirty="0" smtClean="0"/>
              <a:t> </a:t>
            </a:r>
            <a:r>
              <a:rPr lang="en-US" i="1" dirty="0" err="1" smtClean="0"/>
              <a:t>ndihmëse-teknike</a:t>
            </a:r>
            <a:r>
              <a:rPr lang="en-US" i="1" dirty="0" smtClean="0"/>
              <a:t> </a:t>
            </a:r>
            <a:r>
              <a:rPr lang="en-US" i="1" dirty="0" err="1" smtClean="0"/>
              <a:t>mësimore</a:t>
            </a:r>
            <a:r>
              <a:rPr lang="en-US" i="1" dirty="0" smtClean="0"/>
              <a:t> dhe </a:t>
            </a:r>
            <a:r>
              <a:rPr lang="en-US" i="1" dirty="0" err="1" smtClean="0"/>
              <a:t>orenditë</a:t>
            </a:r>
            <a:r>
              <a:rPr lang="en-US" i="1" dirty="0" smtClean="0"/>
              <a:t> </a:t>
            </a:r>
            <a:r>
              <a:rPr lang="en-US" i="1" dirty="0" err="1" smtClean="0"/>
              <a:t>shkollore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Ne </a:t>
            </a:r>
            <a:r>
              <a:rPr lang="en-US" dirty="0" err="1"/>
              <a:t>seminaret</a:t>
            </a:r>
            <a:r>
              <a:rPr lang="en-US" dirty="0"/>
              <a:t> </a:t>
            </a:r>
            <a:r>
              <a:rPr lang="en-US" dirty="0" err="1"/>
              <a:t>paraardhese</a:t>
            </a:r>
            <a:r>
              <a:rPr lang="en-US" dirty="0"/>
              <a:t> </a:t>
            </a:r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trajtuar</a:t>
            </a:r>
            <a:r>
              <a:rPr lang="en-US" dirty="0"/>
              <a:t> </a:t>
            </a:r>
            <a:r>
              <a:rPr lang="en-US" dirty="0" err="1"/>
              <a:t>rendesine</a:t>
            </a:r>
            <a:r>
              <a:rPr lang="en-US" dirty="0"/>
              <a:t> e </a:t>
            </a:r>
            <a:r>
              <a:rPr lang="en-US" dirty="0" err="1"/>
              <a:t>metodave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mesimdhenies</a:t>
            </a:r>
            <a:r>
              <a:rPr lang="en-US" dirty="0"/>
              <a:t> ne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nxenet</a:t>
            </a:r>
            <a:r>
              <a:rPr lang="en-US" dirty="0"/>
              <a:t> e </a:t>
            </a:r>
            <a:r>
              <a:rPr lang="en-US" dirty="0" err="1"/>
              <a:t>nxenesve</a:t>
            </a:r>
            <a:r>
              <a:rPr lang="en-US" dirty="0"/>
              <a:t>. 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Mësimdhënia</a:t>
            </a:r>
            <a:r>
              <a:rPr lang="en-US" dirty="0"/>
              <a:t> dhe të </a:t>
            </a:r>
            <a:r>
              <a:rPr lang="en-US" dirty="0" err="1"/>
              <a:t>nxënët</a:t>
            </a:r>
            <a:r>
              <a:rPr lang="en-US" dirty="0"/>
              <a:t> janë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të </a:t>
            </a:r>
            <a:r>
              <a:rPr lang="en-US" dirty="0" err="1"/>
              <a:t>rëndësishme</a:t>
            </a:r>
            <a:r>
              <a:rPr lang="en-US" dirty="0"/>
              <a:t>, të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mundësojnë</a:t>
            </a:r>
            <a:r>
              <a:rPr lang="en-US" dirty="0"/>
              <a:t> </a:t>
            </a:r>
            <a:r>
              <a:rPr lang="en-US" dirty="0" err="1"/>
              <a:t>përvetësimin</a:t>
            </a:r>
            <a:r>
              <a:rPr lang="en-US" dirty="0"/>
              <a:t> e </a:t>
            </a:r>
            <a:r>
              <a:rPr lang="en-US" dirty="0" err="1"/>
              <a:t>programit</a:t>
            </a:r>
            <a:r>
              <a:rPr lang="en-US" dirty="0"/>
              <a:t> </a:t>
            </a:r>
            <a:r>
              <a:rPr lang="en-US" dirty="0" err="1"/>
              <a:t>mësimor</a:t>
            </a:r>
            <a:r>
              <a:rPr lang="en-US" dirty="0"/>
              <a:t> nga </a:t>
            </a:r>
            <a:r>
              <a:rPr lang="en-US" dirty="0" err="1"/>
              <a:t>nxënësit</a:t>
            </a:r>
            <a:r>
              <a:rPr lang="en-US" dirty="0"/>
              <a:t>. Kjo </a:t>
            </a:r>
            <a:r>
              <a:rPr lang="en-US" dirty="0" err="1"/>
              <a:t>fushë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mjaft</a:t>
            </a:r>
            <a:r>
              <a:rPr lang="en-US" dirty="0"/>
              <a:t> </a:t>
            </a:r>
            <a:r>
              <a:rPr lang="en-US" dirty="0" err="1"/>
              <a:t>komplekse</a:t>
            </a:r>
            <a:r>
              <a:rPr lang="en-US" dirty="0"/>
              <a:t> dhe </a:t>
            </a:r>
            <a:r>
              <a:rPr lang="en-US" dirty="0" err="1"/>
              <a:t>delikate</a:t>
            </a:r>
            <a:r>
              <a:rPr lang="en-US" dirty="0"/>
              <a:t> për </a:t>
            </a:r>
            <a:r>
              <a:rPr lang="en-US" dirty="0" err="1"/>
              <a:t>t'u</a:t>
            </a:r>
            <a:r>
              <a:rPr lang="en-US" dirty="0"/>
              <a:t> </a:t>
            </a:r>
            <a:r>
              <a:rPr lang="en-US" dirty="0" err="1"/>
              <a:t>vëzhguar</a:t>
            </a:r>
            <a:r>
              <a:rPr lang="en-US" dirty="0"/>
              <a:t>, </a:t>
            </a:r>
            <a:r>
              <a:rPr lang="en-US" dirty="0" err="1"/>
              <a:t>analizuar</a:t>
            </a:r>
            <a:r>
              <a:rPr lang="en-US" dirty="0"/>
              <a:t> dhe për </a:t>
            </a:r>
            <a:r>
              <a:rPr lang="en-US" dirty="0" err="1"/>
              <a:t>t'u</a:t>
            </a:r>
            <a:r>
              <a:rPr lang="en-US" dirty="0"/>
              <a:t> </a:t>
            </a:r>
            <a:r>
              <a:rPr lang="en-US" dirty="0" err="1"/>
              <a:t>vlerësuar</a:t>
            </a:r>
            <a:r>
              <a:rPr lang="en-US" dirty="0"/>
              <a:t>. </a:t>
            </a:r>
            <a:r>
              <a:rPr lang="en-US" dirty="0" err="1"/>
              <a:t>Modelet</a:t>
            </a:r>
            <a:r>
              <a:rPr lang="en-US" dirty="0"/>
              <a:t> </a:t>
            </a:r>
            <a:r>
              <a:rPr lang="en-US" dirty="0" err="1"/>
              <a:t>mësimore</a:t>
            </a:r>
            <a:r>
              <a:rPr lang="en-US" dirty="0"/>
              <a:t> që </a:t>
            </a:r>
            <a:r>
              <a:rPr lang="en-US" dirty="0" err="1"/>
              <a:t>përdoren</a:t>
            </a:r>
            <a:r>
              <a:rPr lang="en-US" dirty="0"/>
              <a:t> në </a:t>
            </a:r>
            <a:r>
              <a:rPr lang="en-US" dirty="0" err="1"/>
              <a:t>klasa</a:t>
            </a:r>
            <a:r>
              <a:rPr lang="en-US" dirty="0"/>
              <a:t>, janë të </a:t>
            </a:r>
            <a:r>
              <a:rPr lang="en-US" dirty="0" err="1"/>
              <a:t>shumta</a:t>
            </a:r>
            <a:r>
              <a:rPr lang="en-US" dirty="0"/>
              <a:t>. </a:t>
            </a:r>
            <a:r>
              <a:rPr lang="en-US" dirty="0" err="1"/>
              <a:t>Ato</a:t>
            </a:r>
            <a:r>
              <a:rPr lang="en-US" dirty="0"/>
              <a:t> janë </a:t>
            </a:r>
            <a:r>
              <a:rPr lang="en-US" dirty="0" err="1"/>
              <a:t>rrjedhojë</a:t>
            </a:r>
            <a:r>
              <a:rPr lang="en-US" dirty="0"/>
              <a:t> e </a:t>
            </a:r>
            <a:r>
              <a:rPr lang="en-US" dirty="0" err="1"/>
              <a:t>përvojës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të </a:t>
            </a:r>
            <a:r>
              <a:rPr lang="en-US" dirty="0" err="1"/>
              <a:t>trashëguar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Duke </a:t>
            </a:r>
            <a:r>
              <a:rPr lang="en-US" dirty="0" err="1"/>
              <a:t>qenë</a:t>
            </a:r>
            <a:r>
              <a:rPr lang="en-US" dirty="0"/>
              <a:t> se </a:t>
            </a:r>
            <a:r>
              <a:rPr lang="en-US" dirty="0" err="1"/>
              <a:t>mësimdhënia</a:t>
            </a:r>
            <a:r>
              <a:rPr lang="en-US" dirty="0"/>
              <a:t> dhe të </a:t>
            </a:r>
            <a:r>
              <a:rPr lang="en-US" dirty="0" err="1"/>
              <a:t>nxënët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një </a:t>
            </a:r>
            <a:r>
              <a:rPr lang="en-US" dirty="0" err="1"/>
              <a:t>fushë</a:t>
            </a:r>
            <a:r>
              <a:rPr lang="en-US" dirty="0"/>
              <a:t> e </a:t>
            </a:r>
            <a:r>
              <a:rPr lang="en-US" dirty="0" err="1"/>
              <a:t>gjerë</a:t>
            </a:r>
            <a:r>
              <a:rPr lang="en-US" dirty="0"/>
              <a:t>,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identifikojmë</a:t>
            </a:r>
            <a:r>
              <a:rPr lang="en-US" dirty="0"/>
              <a:t> </a:t>
            </a:r>
            <a:r>
              <a:rPr lang="en-US" dirty="0" err="1"/>
              <a:t>elementet</a:t>
            </a:r>
            <a:r>
              <a:rPr lang="en-US" dirty="0"/>
              <a:t> më të </a:t>
            </a:r>
            <a:r>
              <a:rPr lang="en-US" dirty="0" err="1"/>
              <a:t>rëndësishme</a:t>
            </a:r>
            <a:r>
              <a:rPr lang="en-US" dirty="0"/>
              <a:t> të </a:t>
            </a:r>
            <a:r>
              <a:rPr lang="en-US" dirty="0" err="1"/>
              <a:t>procesit</a:t>
            </a:r>
            <a:r>
              <a:rPr lang="en-US" dirty="0"/>
              <a:t> të </a:t>
            </a:r>
            <a:r>
              <a:rPr lang="en-US" dirty="0" err="1"/>
              <a:t>vlerësimit</a:t>
            </a:r>
            <a:r>
              <a:rPr lang="en-US" dirty="0"/>
              <a:t>, duke </a:t>
            </a:r>
            <a:r>
              <a:rPr lang="en-US" dirty="0" err="1"/>
              <a:t>paraqitur</a:t>
            </a:r>
            <a:r>
              <a:rPr lang="en-US" dirty="0"/>
              <a:t> </a:t>
            </a:r>
            <a:r>
              <a:rPr lang="en-US" dirty="0" err="1"/>
              <a:t>nënfusha</a:t>
            </a:r>
            <a:r>
              <a:rPr lang="en-US" dirty="0"/>
              <a:t>, </a:t>
            </a:r>
            <a:r>
              <a:rPr lang="en-US" dirty="0" err="1"/>
              <a:t>tregues</a:t>
            </a:r>
            <a:r>
              <a:rPr lang="en-US" dirty="0"/>
              <a:t>, </a:t>
            </a:r>
            <a:r>
              <a:rPr lang="en-US" dirty="0" err="1"/>
              <a:t>instrumente</a:t>
            </a:r>
            <a:r>
              <a:rPr lang="en-US" dirty="0"/>
              <a:t>/</a:t>
            </a:r>
            <a:r>
              <a:rPr lang="en-US" dirty="0" err="1"/>
              <a:t>përshkrues</a:t>
            </a:r>
            <a:r>
              <a:rPr lang="en-US" dirty="0"/>
              <a:t> të </a:t>
            </a:r>
            <a:r>
              <a:rPr lang="en-US" dirty="0" err="1"/>
              <a:t>treguesve</a:t>
            </a:r>
            <a:r>
              <a:rPr lang="en-US" dirty="0"/>
              <a:t> dhe </a:t>
            </a:r>
            <a:r>
              <a:rPr lang="en-US" dirty="0" err="1"/>
              <a:t>nivele</a:t>
            </a:r>
            <a:r>
              <a:rPr lang="en-US" dirty="0"/>
              <a:t> të </a:t>
            </a:r>
            <a:r>
              <a:rPr lang="en-US" dirty="0" err="1"/>
              <a:t>vlerësimit</a:t>
            </a:r>
            <a:r>
              <a:rPr lang="en-US" dirty="0"/>
              <a:t>. Kjo që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shërbejë</a:t>
            </a:r>
            <a:r>
              <a:rPr lang="en-US" dirty="0"/>
              <a:t> </a:t>
            </a:r>
            <a:r>
              <a:rPr lang="en-US" dirty="0" err="1"/>
              <a:t>përmirësimit</a:t>
            </a:r>
            <a:r>
              <a:rPr lang="en-US" dirty="0"/>
              <a:t> të </a:t>
            </a:r>
            <a:r>
              <a:rPr lang="en-US" dirty="0" err="1"/>
              <a:t>vazhdueshëm</a:t>
            </a:r>
            <a:r>
              <a:rPr lang="en-US" dirty="0"/>
              <a:t> të </a:t>
            </a:r>
            <a:r>
              <a:rPr lang="en-US" dirty="0" err="1"/>
              <a:t>procesit</a:t>
            </a:r>
            <a:r>
              <a:rPr lang="en-US" dirty="0"/>
              <a:t> </a:t>
            </a:r>
            <a:r>
              <a:rPr lang="en-US" dirty="0" err="1"/>
              <a:t>mësimor</a:t>
            </a:r>
            <a:r>
              <a:rPr lang="en-US" dirty="0"/>
              <a:t>, duke u </a:t>
            </a:r>
            <a:r>
              <a:rPr lang="en-US" dirty="0" err="1"/>
              <a:t>bazuar</a:t>
            </a:r>
            <a:r>
              <a:rPr lang="en-US" dirty="0"/>
              <a:t> në </a:t>
            </a:r>
            <a:r>
              <a:rPr lang="en-US" dirty="0" err="1"/>
              <a:t>gjetje</a:t>
            </a:r>
            <a:r>
              <a:rPr lang="en-US" dirty="0"/>
              <a:t> dhe </a:t>
            </a:r>
            <a:r>
              <a:rPr lang="en-US" dirty="0" err="1"/>
              <a:t>përpunime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të </a:t>
            </a:r>
            <a:r>
              <a:rPr lang="en-US" dirty="0" err="1"/>
              <a:t>situatës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mësimdhënies</a:t>
            </a:r>
            <a:r>
              <a:rPr lang="en-US" dirty="0"/>
              <a:t> dhe të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nxënit</a:t>
            </a:r>
            <a:r>
              <a:rPr lang="en-US" dirty="0"/>
              <a:t> në </a:t>
            </a:r>
            <a:r>
              <a:rPr lang="en-US" dirty="0" err="1"/>
              <a:t>klasat</a:t>
            </a:r>
            <a:r>
              <a:rPr lang="en-US" dirty="0"/>
              <a:t> tona, </a:t>
            </a:r>
            <a:r>
              <a:rPr lang="en-US" dirty="0" err="1"/>
              <a:t>pavarësisht</a:t>
            </a:r>
            <a:r>
              <a:rPr lang="en-US" dirty="0"/>
              <a:t> nga </a:t>
            </a:r>
            <a:r>
              <a:rPr lang="en-US" dirty="0" err="1"/>
              <a:t>cikli</a:t>
            </a:r>
            <a:r>
              <a:rPr lang="en-US" dirty="0"/>
              <a:t>, </a:t>
            </a:r>
            <a:r>
              <a:rPr lang="en-US" dirty="0" err="1"/>
              <a:t>klasa</a:t>
            </a:r>
            <a:r>
              <a:rPr lang="en-US" dirty="0"/>
              <a:t>, </a:t>
            </a:r>
            <a:r>
              <a:rPr lang="en-US" dirty="0" err="1"/>
              <a:t>lënda</a:t>
            </a:r>
            <a:r>
              <a:rPr lang="en-US" dirty="0"/>
              <a:t> dhe </a:t>
            </a:r>
            <a:r>
              <a:rPr lang="en-US" dirty="0" err="1" smtClean="0"/>
              <a:t>mësuesi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u="sng" dirty="0" err="1" smtClean="0"/>
              <a:t>Rendesia</a:t>
            </a:r>
            <a:r>
              <a:rPr lang="en-US" sz="3600" b="1" u="sng" dirty="0" smtClean="0"/>
              <a:t> </a:t>
            </a:r>
            <a:r>
              <a:rPr lang="en-US" sz="3600" b="1" u="sng" dirty="0"/>
              <a:t>e </a:t>
            </a:r>
            <a:r>
              <a:rPr lang="en-US" sz="3600" b="1" u="sng" dirty="0" err="1"/>
              <a:t>perdorimit</a:t>
            </a:r>
            <a:r>
              <a:rPr lang="en-US" sz="3600" b="1" u="sng" dirty="0"/>
              <a:t> </a:t>
            </a:r>
            <a:r>
              <a:rPr lang="en-US" sz="3600" b="1" u="sng" dirty="0" err="1"/>
              <a:t>te</a:t>
            </a:r>
            <a:r>
              <a:rPr lang="en-US" sz="3600" b="1" u="sng" dirty="0"/>
              <a:t> </a:t>
            </a:r>
            <a:r>
              <a:rPr lang="en-US" sz="3600" b="1" u="sng" dirty="0" err="1"/>
              <a:t>bazes</a:t>
            </a:r>
            <a:r>
              <a:rPr lang="en-US" sz="3600" b="1" u="sng" dirty="0"/>
              <a:t> </a:t>
            </a:r>
            <a:r>
              <a:rPr lang="en-US" sz="3600" b="1" u="sng" dirty="0" err="1" smtClean="0"/>
              <a:t>materiale</a:t>
            </a:r>
            <a:r>
              <a:rPr lang="en-US" sz="3600" b="1" u="sng" dirty="0" smtClean="0"/>
              <a:t> </a:t>
            </a:r>
            <a:r>
              <a:rPr lang="en-US" sz="3600" b="1" u="sng" dirty="0"/>
              <a:t>ne </a:t>
            </a:r>
            <a:r>
              <a:rPr lang="en-US" sz="3600" b="1" u="sng" dirty="0" err="1"/>
              <a:t>procesin</a:t>
            </a:r>
            <a:r>
              <a:rPr lang="en-US" sz="3600" b="1" u="sng" dirty="0"/>
              <a:t> e </a:t>
            </a:r>
            <a:r>
              <a:rPr lang="en-US" sz="3600" b="1" u="sng" dirty="0" err="1"/>
              <a:t>mesimdhenies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Rrjeti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</a:t>
            </a:r>
            <a:r>
              <a:rPr lang="en-US" dirty="0" err="1" smtClean="0"/>
              <a:t>perdoret</a:t>
            </a:r>
            <a:r>
              <a:rPr lang="en-US" dirty="0" smtClean="0"/>
              <a:t> ne </a:t>
            </a:r>
            <a:r>
              <a:rPr lang="en-US" dirty="0" err="1" smtClean="0"/>
              <a:t>lenden</a:t>
            </a:r>
            <a:r>
              <a:rPr lang="en-US" dirty="0" smtClean="0"/>
              <a:t> e </a:t>
            </a:r>
            <a:r>
              <a:rPr lang="en-US" dirty="0" err="1" smtClean="0"/>
              <a:t>leximit,por</a:t>
            </a:r>
            <a:r>
              <a:rPr lang="en-US" dirty="0" smtClean="0"/>
              <a:t> dhe ne </a:t>
            </a:r>
            <a:r>
              <a:rPr lang="en-US" dirty="0" err="1" smtClean="0"/>
              <a:t>lende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shoqerore.Ai</a:t>
            </a:r>
            <a:r>
              <a:rPr lang="en-US" dirty="0" smtClean="0"/>
              <a:t> </a:t>
            </a:r>
            <a:r>
              <a:rPr lang="en-US" dirty="0" err="1" smtClean="0"/>
              <a:t>perfshin</a:t>
            </a:r>
            <a:r>
              <a:rPr lang="en-US" dirty="0" smtClean="0"/>
              <a:t> </a:t>
            </a:r>
            <a:r>
              <a:rPr lang="en-US" dirty="0" err="1" smtClean="0"/>
              <a:t>analizen</a:t>
            </a:r>
            <a:r>
              <a:rPr lang="en-US" dirty="0" smtClean="0"/>
              <a:t> e </a:t>
            </a:r>
            <a:r>
              <a:rPr lang="en-US" dirty="0" err="1" smtClean="0"/>
              <a:t>simboleve</a:t>
            </a:r>
            <a:r>
              <a:rPr lang="en-US" dirty="0" smtClean="0"/>
              <a:t> dhe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qellimit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tyre ne </a:t>
            </a:r>
            <a:r>
              <a:rPr lang="en-US" dirty="0" err="1" smtClean="0"/>
              <a:t>tekst.Simbolet</a:t>
            </a:r>
            <a:r>
              <a:rPr lang="en-US" dirty="0" smtClean="0"/>
              <a:t> janë </a:t>
            </a:r>
            <a:r>
              <a:rPr lang="en-US" dirty="0" err="1" smtClean="0"/>
              <a:t>zakonisht</a:t>
            </a:r>
            <a:r>
              <a:rPr lang="en-US" dirty="0" smtClean="0"/>
              <a:t> </a:t>
            </a:r>
            <a:r>
              <a:rPr lang="en-US" dirty="0" err="1" smtClean="0"/>
              <a:t>metafora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evoluar</a:t>
            </a:r>
            <a:r>
              <a:rPr lang="en-US" dirty="0" smtClean="0"/>
              <a:t> duke </a:t>
            </a:r>
            <a:r>
              <a:rPr lang="en-US" dirty="0" err="1" smtClean="0"/>
              <a:t>arritur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pike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kuptohen</a:t>
            </a:r>
            <a:r>
              <a:rPr lang="en-US" dirty="0" smtClean="0"/>
              <a:t>  nga shumë </a:t>
            </a:r>
            <a:r>
              <a:rPr lang="en-US" dirty="0" err="1" smtClean="0"/>
              <a:t>vete.Disa</a:t>
            </a:r>
            <a:r>
              <a:rPr lang="en-US" dirty="0" smtClean="0"/>
              <a:t> </a:t>
            </a:r>
            <a:r>
              <a:rPr lang="en-US" dirty="0" err="1" smtClean="0"/>
              <a:t>simbole</a:t>
            </a:r>
            <a:r>
              <a:rPr lang="en-US" dirty="0" smtClean="0"/>
              <a:t> </a:t>
            </a:r>
            <a:r>
              <a:rPr lang="en-US" dirty="0" err="1" smtClean="0"/>
              <a:t>perfshijne</a:t>
            </a:r>
            <a:r>
              <a:rPr lang="en-US" dirty="0" smtClean="0"/>
              <a:t> </a:t>
            </a:r>
            <a:r>
              <a:rPr lang="en-US" dirty="0" err="1" smtClean="0"/>
              <a:t>pellumbin</a:t>
            </a:r>
            <a:r>
              <a:rPr lang="en-US" dirty="0" smtClean="0"/>
              <a:t> per 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shprehur</a:t>
            </a:r>
            <a:r>
              <a:rPr lang="en-US" dirty="0" smtClean="0"/>
              <a:t> </a:t>
            </a:r>
            <a:r>
              <a:rPr lang="en-US" dirty="0" err="1" smtClean="0"/>
              <a:t>paqen,shqiponjen</a:t>
            </a:r>
            <a:r>
              <a:rPr lang="en-US" dirty="0" smtClean="0"/>
              <a:t> per </a:t>
            </a:r>
            <a:r>
              <a:rPr lang="en-US" dirty="0" err="1" smtClean="0"/>
              <a:t>lirine,bufin</a:t>
            </a:r>
            <a:r>
              <a:rPr lang="en-US" dirty="0" smtClean="0"/>
              <a:t> per </a:t>
            </a:r>
            <a:r>
              <a:rPr lang="en-US" dirty="0" err="1" smtClean="0"/>
              <a:t>urtesine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</a:t>
            </a:r>
          </a:p>
          <a:p>
            <a:r>
              <a:rPr lang="en-US" b="1" u="sng" dirty="0" err="1" smtClean="0"/>
              <a:t>Ecuria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1</a:t>
            </a:r>
            <a:r>
              <a:rPr lang="en-US" dirty="0" smtClean="0"/>
              <a:t>.Diskutohet </a:t>
            </a:r>
            <a:r>
              <a:rPr lang="en-US" dirty="0" err="1" smtClean="0"/>
              <a:t>shkurtimisht</a:t>
            </a:r>
            <a:r>
              <a:rPr lang="en-US" dirty="0" smtClean="0"/>
              <a:t> per </a:t>
            </a:r>
            <a:r>
              <a:rPr lang="en-US" dirty="0" err="1" smtClean="0"/>
              <a:t>qellimin</a:t>
            </a:r>
            <a:r>
              <a:rPr lang="en-US" dirty="0" smtClean="0"/>
              <a:t> e </a:t>
            </a:r>
            <a:r>
              <a:rPr lang="en-US" dirty="0" err="1" smtClean="0"/>
              <a:t>simboleve</a:t>
            </a:r>
            <a:r>
              <a:rPr lang="en-US" dirty="0" smtClean="0"/>
              <a:t> ne jetë e ne </a:t>
            </a:r>
            <a:r>
              <a:rPr lang="en-US" dirty="0" err="1" smtClean="0"/>
              <a:t>letersi.Pyeten</a:t>
            </a:r>
            <a:r>
              <a:rPr lang="en-US" dirty="0" smtClean="0"/>
              <a:t> </a:t>
            </a:r>
            <a:r>
              <a:rPr lang="en-US" dirty="0" err="1" smtClean="0"/>
              <a:t>nx</a:t>
            </a:r>
            <a:r>
              <a:rPr lang="en-US" dirty="0" smtClean="0"/>
              <a:t>. Se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arsyeja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simbolet</a:t>
            </a:r>
            <a:r>
              <a:rPr lang="en-US" dirty="0" smtClean="0"/>
              <a:t> </a:t>
            </a:r>
            <a:r>
              <a:rPr lang="en-US" dirty="0" err="1" smtClean="0"/>
              <a:t>perdoren</a:t>
            </a:r>
            <a:r>
              <a:rPr lang="en-US" dirty="0" smtClean="0"/>
              <a:t> </a:t>
            </a:r>
            <a:r>
              <a:rPr lang="en-US" dirty="0" err="1" smtClean="0"/>
              <a:t>gjeresisht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2</a:t>
            </a:r>
            <a:r>
              <a:rPr lang="en-US" dirty="0" smtClean="0"/>
              <a:t>.Punohet me </a:t>
            </a:r>
            <a:r>
              <a:rPr lang="en-US" dirty="0" err="1" smtClean="0"/>
              <a:t>nx</a:t>
            </a:r>
            <a:r>
              <a:rPr lang="en-US" dirty="0" smtClean="0"/>
              <a:t>. ,duke </a:t>
            </a:r>
            <a:r>
              <a:rPr lang="en-US" dirty="0" err="1" smtClean="0"/>
              <a:t>diskutuar</a:t>
            </a:r>
            <a:r>
              <a:rPr lang="en-US" dirty="0" smtClean="0"/>
              <a:t> dhe </a:t>
            </a:r>
            <a:r>
              <a:rPr lang="en-US" dirty="0" err="1" smtClean="0"/>
              <a:t>interpretuar</a:t>
            </a:r>
            <a:r>
              <a:rPr lang="en-US" dirty="0" smtClean="0"/>
              <a:t> </a:t>
            </a:r>
            <a:r>
              <a:rPr lang="en-US" dirty="0" err="1" smtClean="0"/>
              <a:t>mesazhin</a:t>
            </a:r>
            <a:r>
              <a:rPr lang="en-US" dirty="0" smtClean="0"/>
              <a:t> e </a:t>
            </a:r>
            <a:r>
              <a:rPr lang="en-US" dirty="0" err="1" smtClean="0"/>
              <a:t>pikturave,pamjeve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ndryshme,objekteve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caktuara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nxjerre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perkufizim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simbolit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3</a:t>
            </a:r>
            <a:r>
              <a:rPr lang="en-US" dirty="0" smtClean="0"/>
              <a:t>.Analizohen disa </a:t>
            </a:r>
            <a:r>
              <a:rPr lang="en-US" dirty="0" err="1" smtClean="0"/>
              <a:t>simbole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gjetura</a:t>
            </a:r>
            <a:r>
              <a:rPr lang="en-US" dirty="0" smtClean="0"/>
              <a:t> ne </a:t>
            </a:r>
            <a:r>
              <a:rPr lang="en-US" dirty="0" err="1" smtClean="0"/>
              <a:t>media,kenge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njohura,apo</a:t>
            </a:r>
            <a:r>
              <a:rPr lang="en-US" dirty="0" smtClean="0"/>
              <a:t> </a:t>
            </a:r>
            <a:r>
              <a:rPr lang="en-US" dirty="0" err="1" smtClean="0"/>
              <a:t>tekste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lexuara</a:t>
            </a:r>
            <a:r>
              <a:rPr lang="en-US" dirty="0" smtClean="0"/>
              <a:t> me </a:t>
            </a:r>
            <a:r>
              <a:rPr lang="en-US" dirty="0" err="1" smtClean="0"/>
              <a:t>pare.Diskutohet</a:t>
            </a:r>
            <a:r>
              <a:rPr lang="en-US" dirty="0" smtClean="0"/>
              <a:t> </a:t>
            </a:r>
            <a:r>
              <a:rPr lang="en-US" dirty="0" err="1" smtClean="0"/>
              <a:t>nese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perputhen</a:t>
            </a:r>
            <a:r>
              <a:rPr lang="en-US" dirty="0" smtClean="0"/>
              <a:t> me </a:t>
            </a:r>
            <a:r>
              <a:rPr lang="en-US" dirty="0" err="1" smtClean="0"/>
              <a:t>perkufizimin</a:t>
            </a:r>
            <a:r>
              <a:rPr lang="en-US" dirty="0" smtClean="0"/>
              <a:t> e </a:t>
            </a:r>
            <a:r>
              <a:rPr lang="en-US" dirty="0" err="1" smtClean="0"/>
              <a:t>krijuar</a:t>
            </a:r>
            <a:r>
              <a:rPr lang="en-US" dirty="0" smtClean="0"/>
              <a:t> ne </a:t>
            </a:r>
            <a:r>
              <a:rPr lang="en-US" dirty="0" err="1" smtClean="0"/>
              <a:t>hapin</a:t>
            </a:r>
            <a:r>
              <a:rPr lang="en-US" dirty="0" smtClean="0"/>
              <a:t> 2.</a:t>
            </a:r>
          </a:p>
          <a:p>
            <a:r>
              <a:rPr lang="en-US" b="1" dirty="0" smtClean="0"/>
              <a:t>4</a:t>
            </a:r>
            <a:r>
              <a:rPr lang="en-US" dirty="0" smtClean="0"/>
              <a:t>.Zgjidhet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dhe u </a:t>
            </a:r>
            <a:r>
              <a:rPr lang="en-US" dirty="0" err="1" smtClean="0"/>
              <a:t>tregohet</a:t>
            </a:r>
            <a:r>
              <a:rPr lang="en-US" dirty="0" smtClean="0"/>
              <a:t> </a:t>
            </a:r>
            <a:r>
              <a:rPr lang="en-US" dirty="0" err="1" smtClean="0"/>
              <a:t>nx</a:t>
            </a:r>
            <a:r>
              <a:rPr lang="en-US" dirty="0" smtClean="0"/>
              <a:t>. Si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gjejne</a:t>
            </a:r>
            <a:r>
              <a:rPr lang="en-US" dirty="0" smtClean="0"/>
              <a:t> </a:t>
            </a:r>
            <a:r>
              <a:rPr lang="en-US" dirty="0" err="1" smtClean="0"/>
              <a:t>simbolet</a:t>
            </a:r>
            <a:r>
              <a:rPr lang="en-US" dirty="0" smtClean="0"/>
              <a:t> ne </a:t>
            </a:r>
            <a:r>
              <a:rPr lang="en-US" dirty="0" err="1" smtClean="0"/>
              <a:t>tekst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5</a:t>
            </a:r>
            <a:r>
              <a:rPr lang="en-US" dirty="0" smtClean="0"/>
              <a:t>.Vizatohet </a:t>
            </a:r>
            <a:r>
              <a:rPr lang="en-US" dirty="0" err="1" smtClean="0"/>
              <a:t>rrjeti</a:t>
            </a:r>
            <a:r>
              <a:rPr lang="en-US" dirty="0" smtClean="0"/>
              <a:t> semantic dhe </a:t>
            </a:r>
            <a:r>
              <a:rPr lang="en-US" dirty="0" err="1" smtClean="0"/>
              <a:t>zgjidhet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symbol nga </a:t>
            </a:r>
            <a:r>
              <a:rPr lang="en-US" dirty="0" err="1" smtClean="0"/>
              <a:t>teksti</a:t>
            </a:r>
            <a:r>
              <a:rPr lang="en-US" dirty="0" smtClean="0"/>
              <a:t> per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studjuar.Shkruhet</a:t>
            </a:r>
            <a:r>
              <a:rPr lang="en-US" dirty="0" smtClean="0"/>
              <a:t> </a:t>
            </a:r>
            <a:r>
              <a:rPr lang="en-US" dirty="0" err="1" smtClean="0"/>
              <a:t>simboli</a:t>
            </a:r>
            <a:r>
              <a:rPr lang="en-US" dirty="0" smtClean="0"/>
              <a:t> ne </a:t>
            </a:r>
            <a:r>
              <a:rPr lang="en-US" dirty="0" err="1" smtClean="0"/>
              <a:t>pjesen</a:t>
            </a:r>
            <a:r>
              <a:rPr lang="en-US" dirty="0" smtClean="0"/>
              <a:t> </a:t>
            </a:r>
            <a:r>
              <a:rPr lang="en-US" dirty="0" err="1" smtClean="0"/>
              <a:t>ovale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qendres</a:t>
            </a:r>
            <a:r>
              <a:rPr lang="en-US" dirty="0" smtClean="0"/>
              <a:t>(PA).</a:t>
            </a:r>
            <a:r>
              <a:rPr lang="en-US" dirty="0" err="1" smtClean="0"/>
              <a:t>Gjendet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pjese</a:t>
            </a:r>
            <a:r>
              <a:rPr lang="en-US" dirty="0" smtClean="0"/>
              <a:t> nga </a:t>
            </a:r>
            <a:r>
              <a:rPr lang="en-US" dirty="0" err="1" smtClean="0"/>
              <a:t>teksti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lidhet</a:t>
            </a:r>
            <a:r>
              <a:rPr lang="en-US" dirty="0" smtClean="0"/>
              <a:t> me </a:t>
            </a:r>
            <a:r>
              <a:rPr lang="en-US" dirty="0" err="1" smtClean="0"/>
              <a:t>simbolin,dhe</a:t>
            </a:r>
            <a:r>
              <a:rPr lang="en-US" dirty="0" smtClean="0"/>
              <a:t> e </a:t>
            </a:r>
            <a:r>
              <a:rPr lang="en-US" dirty="0" err="1" smtClean="0"/>
              <a:t>shkruajme</a:t>
            </a:r>
            <a:r>
              <a:rPr lang="en-US" dirty="0" smtClean="0"/>
              <a:t> </a:t>
            </a:r>
            <a:r>
              <a:rPr lang="en-US" dirty="0" err="1" smtClean="0"/>
              <a:t>lart,djathtas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6</a:t>
            </a:r>
            <a:r>
              <a:rPr lang="en-US" dirty="0" smtClean="0"/>
              <a:t>.Mendohet ne mënyrë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vazhduar,ndersa</a:t>
            </a:r>
            <a:r>
              <a:rPr lang="en-US" dirty="0" smtClean="0"/>
              <a:t> </a:t>
            </a:r>
            <a:r>
              <a:rPr lang="en-US" dirty="0" err="1" smtClean="0"/>
              <a:t>shqyrtohet</a:t>
            </a:r>
            <a:r>
              <a:rPr lang="en-US" dirty="0" smtClean="0"/>
              <a:t> se </a:t>
            </a:r>
            <a:r>
              <a:rPr lang="en-US" dirty="0" err="1" smtClean="0"/>
              <a:t>cfare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vihet</a:t>
            </a:r>
            <a:r>
              <a:rPr lang="en-US" dirty="0" smtClean="0"/>
              <a:t> ne </a:t>
            </a:r>
            <a:r>
              <a:rPr lang="en-US" dirty="0" err="1" smtClean="0"/>
              <a:t>kutine</a:t>
            </a:r>
            <a:r>
              <a:rPr lang="en-US" dirty="0" smtClean="0"/>
              <a:t> “</a:t>
            </a:r>
            <a:r>
              <a:rPr lang="en-US" dirty="0" err="1" smtClean="0"/>
              <a:t>simbolizon</a:t>
            </a:r>
            <a:r>
              <a:rPr lang="en-US" dirty="0" smtClean="0"/>
              <a:t>”</a:t>
            </a:r>
          </a:p>
          <a:p>
            <a:r>
              <a:rPr lang="en-US" b="1" dirty="0" smtClean="0"/>
              <a:t>7</a:t>
            </a:r>
            <a:r>
              <a:rPr lang="en-US" dirty="0" smtClean="0"/>
              <a:t>.Diskutohet </a:t>
            </a:r>
            <a:r>
              <a:rPr lang="en-US" dirty="0" err="1" smtClean="0"/>
              <a:t>pse</a:t>
            </a:r>
            <a:r>
              <a:rPr lang="en-US" dirty="0" smtClean="0"/>
              <a:t> e ka </a:t>
            </a:r>
            <a:r>
              <a:rPr lang="en-US" dirty="0" err="1" smtClean="0"/>
              <a:t>perdorur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simbolin</a:t>
            </a:r>
            <a:r>
              <a:rPr lang="en-US" dirty="0" smtClean="0"/>
              <a:t> dhe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interpretohet</a:t>
            </a:r>
            <a:r>
              <a:rPr lang="en-US" dirty="0" smtClean="0"/>
              <a:t> si </a:t>
            </a:r>
            <a:r>
              <a:rPr lang="en-US" dirty="0" err="1" smtClean="0"/>
              <a:t>simbol</a:t>
            </a:r>
            <a:r>
              <a:rPr lang="en-US" dirty="0" smtClean="0"/>
              <a:t>.</a:t>
            </a:r>
          </a:p>
          <a:p>
            <a:endParaRPr lang="en-US" sz="5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RRJETE SEMANTIKE  SIMBOLESH (PA)</a:t>
            </a:r>
            <a:br>
              <a:rPr lang="en-US" sz="2700" dirty="0" smtClean="0"/>
            </a:br>
            <a:r>
              <a:rPr lang="en-US" sz="2000" dirty="0" err="1" smtClean="0">
                <a:solidFill>
                  <a:schemeClr val="accent2"/>
                </a:solidFill>
              </a:rPr>
              <a:t>Gjuhe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shqipe,klasa</a:t>
            </a:r>
            <a:r>
              <a:rPr lang="en-US" sz="2000" dirty="0" smtClean="0">
                <a:solidFill>
                  <a:schemeClr val="accent2"/>
                </a:solidFill>
              </a:rPr>
              <a:t> VIII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err="1" smtClean="0">
                <a:solidFill>
                  <a:schemeClr val="accent2"/>
                </a:solidFill>
              </a:rPr>
              <a:t>Tema:</a:t>
            </a:r>
            <a:r>
              <a:rPr lang="en-US" sz="2000" dirty="0" err="1" smtClean="0">
                <a:solidFill>
                  <a:srgbClr val="0070C0"/>
                </a:solidFill>
              </a:rPr>
              <a:t>KOLOMBREJA</a:t>
            </a:r>
            <a:r>
              <a:rPr lang="en-US" sz="2000" dirty="0" smtClean="0">
                <a:solidFill>
                  <a:schemeClr val="accent2"/>
                </a:solidFill>
              </a:rPr>
              <a:t>-(</a:t>
            </a:r>
            <a:r>
              <a:rPr lang="en-US" sz="2000" dirty="0" err="1" smtClean="0">
                <a:solidFill>
                  <a:schemeClr val="accent2"/>
                </a:solidFill>
              </a:rPr>
              <a:t>D.Buxati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Mjet</a:t>
            </a:r>
            <a:r>
              <a:rPr lang="en-US" dirty="0" smtClean="0"/>
              <a:t> </a:t>
            </a:r>
            <a:r>
              <a:rPr lang="en-US" dirty="0" err="1" smtClean="0"/>
              <a:t>pamor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RRJETE SEMANTIKE  SIMBOLESH (PA)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5600" y="3276600"/>
            <a:ext cx="2514600" cy="990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Simboli</a:t>
            </a:r>
            <a:endParaRPr lang="en-US" sz="1400" dirty="0" smtClean="0"/>
          </a:p>
          <a:p>
            <a:pPr algn="ctr"/>
            <a:r>
              <a:rPr lang="en-US" dirty="0" err="1" smtClean="0"/>
              <a:t>Perla</a:t>
            </a:r>
            <a:r>
              <a:rPr lang="en-US" dirty="0" smtClean="0"/>
              <a:t> e </a:t>
            </a:r>
            <a:r>
              <a:rPr lang="en-US" dirty="0" err="1" smtClean="0"/>
              <a:t>Detit</a:t>
            </a:r>
            <a:endParaRPr lang="en-US" dirty="0" smtClean="0"/>
          </a:p>
          <a:p>
            <a:pPr algn="ctr"/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28194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Simbolizon:fatin,fuqine</a:t>
            </a:r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800600" y="1905000"/>
            <a:ext cx="33528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Citime</a:t>
            </a:r>
            <a:r>
              <a:rPr lang="en-US" sz="1400" dirty="0" smtClean="0"/>
              <a:t> nga </a:t>
            </a:r>
            <a:r>
              <a:rPr lang="en-US" sz="1400" dirty="0" err="1" smtClean="0"/>
              <a:t>libri:ishte</a:t>
            </a:r>
            <a:r>
              <a:rPr lang="en-US" sz="1400" dirty="0" smtClean="0"/>
              <a:t> </a:t>
            </a:r>
            <a:r>
              <a:rPr lang="en-US" sz="1400" dirty="0" err="1" smtClean="0"/>
              <a:t>Perla</a:t>
            </a:r>
            <a:r>
              <a:rPr lang="en-US" sz="1400" dirty="0" smtClean="0"/>
              <a:t> e </a:t>
            </a:r>
            <a:r>
              <a:rPr lang="en-US" sz="1400" dirty="0" err="1" smtClean="0"/>
              <a:t>Detit,e</a:t>
            </a:r>
            <a:r>
              <a:rPr lang="en-US" sz="1400" dirty="0" smtClean="0"/>
              <a:t> </a:t>
            </a:r>
            <a:r>
              <a:rPr lang="en-US" sz="1400" dirty="0" err="1" smtClean="0"/>
              <a:t>cila</a:t>
            </a:r>
            <a:r>
              <a:rPr lang="en-US" sz="1400" dirty="0" smtClean="0"/>
              <a:t> </a:t>
            </a:r>
            <a:r>
              <a:rPr lang="en-US" sz="1400" dirty="0" err="1" smtClean="0"/>
              <a:t>atij</a:t>
            </a:r>
            <a:r>
              <a:rPr lang="en-US" sz="1400" dirty="0" smtClean="0"/>
              <a:t> </a:t>
            </a:r>
            <a:r>
              <a:rPr lang="en-US" sz="1400" dirty="0" err="1" smtClean="0"/>
              <a:t>qe</a:t>
            </a:r>
            <a:r>
              <a:rPr lang="en-US" sz="1400" dirty="0" smtClean="0"/>
              <a:t> e ka, I </a:t>
            </a:r>
            <a:r>
              <a:rPr lang="en-US" sz="1400" dirty="0" err="1" smtClean="0"/>
              <a:t>jep</a:t>
            </a:r>
            <a:r>
              <a:rPr lang="en-US" sz="1400" dirty="0" smtClean="0"/>
              <a:t> </a:t>
            </a:r>
            <a:r>
              <a:rPr lang="en-US" sz="1400" dirty="0" err="1" smtClean="0"/>
              <a:t>fat,fuqi,dashuri,paqe</a:t>
            </a:r>
            <a:r>
              <a:rPr lang="en-US" sz="1400" dirty="0" smtClean="0"/>
              <a:t> </a:t>
            </a:r>
            <a:r>
              <a:rPr lang="en-US" sz="1400" dirty="0" err="1" smtClean="0"/>
              <a:t>shpirterore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2819400"/>
            <a:ext cx="685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29200" y="2743200"/>
            <a:ext cx="685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43434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4648200"/>
            <a:ext cx="75438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Qellimi:Pse</a:t>
            </a:r>
            <a:r>
              <a:rPr lang="en-US" dirty="0" smtClean="0"/>
              <a:t> e ka </a:t>
            </a:r>
            <a:r>
              <a:rPr lang="en-US" dirty="0" err="1" smtClean="0"/>
              <a:t>perdorur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Fakti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Perla</a:t>
            </a:r>
            <a:r>
              <a:rPr lang="en-US" dirty="0" smtClean="0"/>
              <a:t> </a:t>
            </a:r>
            <a:r>
              <a:rPr lang="en-US" dirty="0" err="1" smtClean="0"/>
              <a:t>gjendet</a:t>
            </a:r>
            <a:r>
              <a:rPr lang="en-US" dirty="0" smtClean="0"/>
              <a:t> ne </a:t>
            </a:r>
            <a:r>
              <a:rPr lang="en-US" dirty="0" err="1" smtClean="0"/>
              <a:t>doren</a:t>
            </a:r>
            <a:r>
              <a:rPr lang="en-US" dirty="0" smtClean="0"/>
              <a:t> e Stefan </a:t>
            </a:r>
            <a:r>
              <a:rPr lang="en-US" dirty="0" err="1" smtClean="0"/>
              <a:t>Roit</a:t>
            </a:r>
            <a:r>
              <a:rPr lang="en-US" dirty="0" smtClean="0"/>
              <a:t> edhe pas </a:t>
            </a:r>
            <a:r>
              <a:rPr lang="en-US" dirty="0" err="1" smtClean="0"/>
              <a:t>vdekjes</a:t>
            </a:r>
            <a:r>
              <a:rPr lang="en-US" dirty="0" smtClean="0"/>
              <a:t> </a:t>
            </a:r>
            <a:r>
              <a:rPr lang="en-US" dirty="0" err="1" smtClean="0"/>
              <a:t>tregon</a:t>
            </a:r>
            <a:r>
              <a:rPr lang="en-US" dirty="0" smtClean="0"/>
              <a:t> </a:t>
            </a:r>
            <a:r>
              <a:rPr lang="en-US" dirty="0" err="1" smtClean="0"/>
              <a:t>se:Cdo</a:t>
            </a:r>
            <a:r>
              <a:rPr lang="en-US" dirty="0" smtClean="0"/>
              <a:t> </a:t>
            </a:r>
            <a:r>
              <a:rPr lang="en-US" dirty="0" err="1" smtClean="0"/>
              <a:t>njeri</a:t>
            </a:r>
            <a:r>
              <a:rPr lang="en-US" dirty="0" smtClean="0"/>
              <a:t> e ka ne </a:t>
            </a:r>
            <a:r>
              <a:rPr lang="en-US" dirty="0" err="1" smtClean="0"/>
              <a:t>duart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fatin</a:t>
            </a:r>
            <a:r>
              <a:rPr lang="en-US" dirty="0" smtClean="0"/>
              <a:t> e vet.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181600"/>
            <a:ext cx="6400800" cy="1066800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Matematika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eshte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alfabeti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 me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cilin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zoti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krijoi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universin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slide-1-63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609601"/>
            <a:ext cx="5943600" cy="4190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371600"/>
            <a:ext cx="8686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Mësimi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matematikës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shkollë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ka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bëjë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njohjen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kuptuarit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zbatuarit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shprehive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matematikore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Kurrikuli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matematikës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shkollore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është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një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faktorët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kyç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përgatitjen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nxënësve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sipas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kërkesave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shoqërisë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sotme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624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oint\AppData\Local\Microsoft\Windows\Temporary Internet Files\Content.IE5\DNYXTS97\MC9004361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438400" cy="21999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Gjate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mësimit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matematikës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ushtrohen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mënyrat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specifike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menduarit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interpretimet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specifike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botës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Interpretimet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përftuara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gjatë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mësimit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matematikës,dallohen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universalitet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stabilitet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dukshem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tipar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rëndësishëm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qytetarie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bote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ndryshon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shpejt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Detyra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matematikës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lëndë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shkollore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është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t’u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transmetojë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nxënësve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krahas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njohurive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konkrete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matematikore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mënyrave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punës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pikëpamje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përgjithshme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proceset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menduarit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marrjes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vendimeve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cilat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janë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rëndësi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bashkë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organizim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aktiv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përgjegjshëm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shoqërisë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oint\AppData\Local\Microsoft\Windows\Temporary Internet Files\Content.IE5\ZLJ105A1\MC9003252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486400"/>
            <a:ext cx="2895600" cy="12188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381000"/>
            <a:ext cx="566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Detyrat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matematikes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Shume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flitet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diskutohet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per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metodat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reja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mesimdhenie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eshte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risi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re  ne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vitet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fundit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shkollen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tone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mesuesit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vetem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kane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pervetesuar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,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perdorin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duke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gjykuar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do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ndihmonte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kjo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apo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ajo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metode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ne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realizimin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objektivave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mos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harrojme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asnjehere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keto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metoda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lendet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shkencore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mund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arrijne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asnjehere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qellimin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pa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perdorimin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baze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materiale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larmishme.Kjo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thote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menjanojme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mesuarin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permendesh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,duke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arritur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dijet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behen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qendrueshme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3074" name="Picture 2" descr="C:\Users\Point\AppData\Local\Microsoft\Windows\Temporary Internet Files\Content.IE5\DNYXTS97\MC900237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1219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</a:t>
            </a:r>
            <a:r>
              <a:rPr lang="en-US" sz="3200" b="1" dirty="0" err="1" smtClean="0">
                <a:solidFill>
                  <a:srgbClr val="0070C0"/>
                </a:solidFill>
              </a:rPr>
              <a:t>Roli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kabinetit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Mesuesi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luan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rolin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kryesor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ndertimin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kabinetit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duke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siguruar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pjesmarrje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aktive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nxenesve.Per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fat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keq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shume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shkolla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konceptim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ngushte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kabinetit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matematikes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koncetrojne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klase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cilen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dollap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futen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trupa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gjeometrike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dy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tri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libra,neper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mure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tabelaformulash,portrete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matematikeneve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thenie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per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ketu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perfundon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puna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kabinet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ndertuar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keshtu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jep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asgje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per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mesimin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matematikes.Mesuesi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kabinet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 me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veshtiresi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 fare.</a:t>
            </a:r>
          </a:p>
          <a:p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Kabineti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plote,i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sistemuar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mjete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shumellojshme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vena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perdorura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kohen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duhur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ndikon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pozitivisht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portretet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tabelat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,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formulat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sherbejne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kabinetit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perdoren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ne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kohen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duhur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5867400"/>
            <a:ext cx="1943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Domosdoshmeria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mjeteve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matematike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•</a:t>
            </a:r>
            <a:r>
              <a:rPr lang="en-US" sz="2000" dirty="0" smtClean="0"/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Realizimi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parimit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demonstrimit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gjatë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mësuarit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matematikës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konsiston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vëzhgimin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mjeteve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modeleve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pikturave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ndryshme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shfrytëzimin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përvojës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përfytyrimeve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kanë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nxënësit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menduarit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abstrakt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është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menduarit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konkret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Mjetet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demonstrative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rritin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interesin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ndaj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çështjes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mësohet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këtë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bashkëvepron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mobilizimi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vëmendjes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nxënësve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B0F0"/>
                </a:solidFill>
              </a:rPr>
              <a:t>•</a:t>
            </a:r>
            <a:r>
              <a:rPr lang="en-US" sz="2000" dirty="0" smtClean="0"/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Konkretizimi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ndihmon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tepërmi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formimin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koncepteve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matematike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klasifikimin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tyre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zhvillon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imagjinatën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nxënësve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lehtëson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procesin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përvetësimit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materialit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rrit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interesin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nxënësve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njohuritë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ndihmon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bërë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njohuritë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fituara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qëndrueshme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Mjetet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demonstrative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dobishme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zbatimet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praktike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njohurive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fituara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Zbatimet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praktike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kryesore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matematikës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shkollë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zgjidhja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problemave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zgjidhjen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problemave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figurat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modelet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maketet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skemat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grafikët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mirë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domosdoshme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lehtësojnë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kuptuarit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zgjidhjen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problemit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Mjetet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matematike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mund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klasifikohen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tri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grupe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mëdha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1981200"/>
            <a:ext cx="2895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2209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MJETET</a:t>
            </a:r>
            <a:endParaRPr lang="en-US" dirty="0"/>
          </a:p>
        </p:txBody>
      </p:sp>
      <p:cxnSp>
        <p:nvCxnSpPr>
          <p:cNvPr id="6" name="Straight Connector 5"/>
          <p:cNvCxnSpPr>
            <a:stCxn id="3" idx="3"/>
          </p:cNvCxnSpPr>
          <p:nvPr/>
        </p:nvCxnSpPr>
        <p:spPr>
          <a:xfrm rot="5400000">
            <a:off x="2589054" y="2850802"/>
            <a:ext cx="884751" cy="57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4"/>
          </p:cNvCxnSpPr>
          <p:nvPr/>
        </p:nvCxnSpPr>
        <p:spPr>
          <a:xfrm rot="5400000">
            <a:off x="3657600" y="35052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5"/>
          </p:cNvCxnSpPr>
          <p:nvPr/>
        </p:nvCxnSpPr>
        <p:spPr>
          <a:xfrm rot="16200000" flipH="1">
            <a:off x="5632099" y="2431699"/>
            <a:ext cx="732350" cy="126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3400" y="33528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267200"/>
            <a:ext cx="2743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200400"/>
            <a:ext cx="2438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06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NATYRORE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464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FIGURATIVE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SIMBOLIKE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Mjete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natyrore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ato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reale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cilët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kanë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formën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konceptit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matematik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studiohet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p.sh.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klasa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dritarja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muret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kanalet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ndryshme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topi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Mjete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figurative</a:t>
            </a: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modelet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ndryshme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figurave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realizuara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letër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apo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karton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modelet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trupave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gjeometrikë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prej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druri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err="1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Mjete</a:t>
            </a:r>
            <a:r>
              <a:rPr lang="en-US" sz="3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simbolike</a:t>
            </a:r>
            <a:r>
              <a:rPr lang="en-US" sz="36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figurat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ndryshme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grafikët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skemat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tabelat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Kur </a:t>
            </a:r>
            <a:r>
              <a:rPr lang="en-US" dirty="0" err="1" smtClean="0"/>
              <a:t>bëhet</a:t>
            </a:r>
            <a:r>
              <a:rPr lang="en-US" dirty="0" smtClean="0"/>
              <a:t> fjalë për </a:t>
            </a:r>
            <a:r>
              <a:rPr lang="en-US" dirty="0" err="1" smtClean="0"/>
              <a:t>zbatimin</a:t>
            </a:r>
            <a:r>
              <a:rPr lang="en-US" dirty="0" smtClean="0"/>
              <a:t> e </a:t>
            </a:r>
            <a:r>
              <a:rPr lang="en-US" dirty="0" err="1" smtClean="0"/>
              <a:t>metodave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, </a:t>
            </a:r>
            <a:r>
              <a:rPr lang="en-US" dirty="0" err="1" smtClean="0"/>
              <a:t>gjithnjë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mbajtur</a:t>
            </a:r>
            <a:r>
              <a:rPr lang="en-US" dirty="0" smtClean="0"/>
              <a:t> </a:t>
            </a:r>
            <a:r>
              <a:rPr lang="en-US" dirty="0" err="1" smtClean="0"/>
              <a:t>parasysh</a:t>
            </a:r>
            <a:r>
              <a:rPr lang="en-US" dirty="0" smtClean="0"/>
              <a:t>: </a:t>
            </a:r>
            <a:r>
              <a:rPr lang="en-US" dirty="0" err="1" smtClean="0"/>
              <a:t>asnjëherë</a:t>
            </a:r>
            <a:r>
              <a:rPr lang="en-US" dirty="0" smtClean="0"/>
              <a:t> </a:t>
            </a:r>
            <a:r>
              <a:rPr lang="en-US" dirty="0" err="1" smtClean="0"/>
              <a:t>tepër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jo pak, dhe </a:t>
            </a:r>
            <a:r>
              <a:rPr lang="en-US" dirty="0" err="1" smtClean="0"/>
              <a:t>asnjëherë</a:t>
            </a:r>
            <a:r>
              <a:rPr lang="en-US" dirty="0" smtClean="0"/>
              <a:t> </a:t>
            </a:r>
            <a:r>
              <a:rPr lang="en-US" dirty="0" err="1" smtClean="0"/>
              <a:t>tepër</a:t>
            </a:r>
            <a:r>
              <a:rPr lang="en-US" dirty="0" smtClean="0"/>
              <a:t> gjatë një </a:t>
            </a:r>
            <a:r>
              <a:rPr lang="en-US" dirty="0" err="1" smtClean="0"/>
              <a:t>metodë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jo edhe </a:t>
            </a:r>
            <a:r>
              <a:rPr lang="en-US" dirty="0" err="1" smtClean="0"/>
              <a:t>aq</a:t>
            </a:r>
            <a:r>
              <a:rPr lang="en-US" dirty="0" smtClean="0"/>
              <a:t> </a:t>
            </a:r>
            <a:r>
              <a:rPr lang="en-US" dirty="0" err="1" smtClean="0"/>
              <a:t>shkurt</a:t>
            </a:r>
            <a:r>
              <a:rPr lang="en-US" dirty="0" smtClean="0"/>
              <a:t> sa të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angazhohet</a:t>
            </a:r>
            <a:r>
              <a:rPr lang="en-US" dirty="0" smtClean="0"/>
              <a:t> </a:t>
            </a:r>
            <a:r>
              <a:rPr lang="en-US" dirty="0" err="1" smtClean="0"/>
              <a:t>tërë</a:t>
            </a:r>
            <a:r>
              <a:rPr lang="en-US" dirty="0" smtClean="0"/>
              <a:t> </a:t>
            </a:r>
            <a:r>
              <a:rPr lang="en-US" dirty="0" err="1" smtClean="0"/>
              <a:t>personaliteti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dhe </a:t>
            </a:r>
            <a:r>
              <a:rPr lang="en-US" dirty="0" err="1" smtClean="0"/>
              <a:t>fizik</a:t>
            </a:r>
            <a:r>
              <a:rPr lang="en-US" dirty="0" smtClean="0"/>
              <a:t> i </a:t>
            </a:r>
            <a:r>
              <a:rPr lang="en-US" dirty="0" err="1" smtClean="0"/>
              <a:t>nxënësve</a:t>
            </a:r>
            <a:r>
              <a:rPr lang="en-US" dirty="0" smtClean="0"/>
              <a:t> për </a:t>
            </a:r>
            <a:r>
              <a:rPr lang="en-US" dirty="0" err="1" smtClean="0"/>
              <a:t>përvetësimin</a:t>
            </a:r>
            <a:r>
              <a:rPr lang="en-US" dirty="0" smtClean="0"/>
              <a:t> e </a:t>
            </a:r>
            <a:r>
              <a:rPr lang="en-US" dirty="0" err="1" smtClean="0"/>
              <a:t>njohurive</a:t>
            </a:r>
            <a:r>
              <a:rPr lang="en-US" dirty="0" smtClean="0"/>
              <a:t>, </a:t>
            </a:r>
            <a:r>
              <a:rPr lang="en-US" dirty="0" err="1" smtClean="0"/>
              <a:t>përsëritjen</a:t>
            </a:r>
            <a:r>
              <a:rPr lang="en-US" dirty="0" smtClean="0"/>
              <a:t> dhe </a:t>
            </a:r>
            <a:r>
              <a:rPr lang="en-US" dirty="0" err="1" smtClean="0"/>
              <a:t>ushtrimet</a:t>
            </a:r>
            <a:r>
              <a:rPr lang="en-US" dirty="0" smtClean="0"/>
              <a:t> e </a:t>
            </a:r>
            <a:r>
              <a:rPr lang="en-US" dirty="0" err="1" smtClean="0"/>
              <a:t>përmbajtjeve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Në </a:t>
            </a:r>
            <a:r>
              <a:rPr lang="en-US" dirty="0" err="1" smtClean="0"/>
              <a:t>zgjedhjen</a:t>
            </a:r>
            <a:r>
              <a:rPr lang="en-US" dirty="0" smtClean="0"/>
              <a:t> dhe </a:t>
            </a:r>
            <a:r>
              <a:rPr lang="en-US" dirty="0" err="1" smtClean="0"/>
              <a:t>përdorimin</a:t>
            </a:r>
            <a:r>
              <a:rPr lang="en-US" dirty="0" smtClean="0"/>
              <a:t> e </a:t>
            </a:r>
            <a:r>
              <a:rPr lang="en-US" dirty="0" err="1" smtClean="0"/>
              <a:t>metodave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,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parasysh</a:t>
            </a:r>
            <a:r>
              <a:rPr lang="en-US" dirty="0" smtClean="0"/>
              <a:t> </a:t>
            </a:r>
            <a:r>
              <a:rPr lang="en-US" dirty="0" err="1" smtClean="0"/>
              <a:t>pervec</a:t>
            </a:r>
            <a:r>
              <a:rPr lang="en-US" dirty="0" smtClean="0"/>
              <a:t> </a:t>
            </a:r>
            <a:r>
              <a:rPr lang="en-US" dirty="0" err="1" smtClean="0"/>
              <a:t>ketyre</a:t>
            </a:r>
            <a:r>
              <a:rPr lang="en-US" dirty="0" smtClean="0"/>
              <a:t> </a:t>
            </a:r>
            <a:r>
              <a:rPr lang="en-US" dirty="0" err="1" smtClean="0"/>
              <a:t>ceshtjeve</a:t>
            </a:r>
            <a:r>
              <a:rPr lang="en-US" dirty="0" smtClean="0"/>
              <a:t> si:</a:t>
            </a:r>
            <a:br>
              <a:rPr lang="en-US" dirty="0" smtClean="0"/>
            </a:br>
            <a:r>
              <a:rPr lang="en-US" dirty="0" err="1" smtClean="0"/>
              <a:t>njohja</a:t>
            </a:r>
            <a:r>
              <a:rPr lang="en-US" dirty="0" smtClean="0"/>
              <a:t> e </a:t>
            </a:r>
            <a:r>
              <a:rPr lang="en-US" dirty="0" err="1" smtClean="0"/>
              <a:t>drejtë</a:t>
            </a:r>
            <a:r>
              <a:rPr lang="en-US" dirty="0" smtClean="0"/>
              <a:t> e </a:t>
            </a:r>
            <a:r>
              <a:rPr lang="en-US" dirty="0" err="1" smtClean="0"/>
              <a:t>përmbajtjes</a:t>
            </a:r>
            <a:r>
              <a:rPr lang="en-US" dirty="0" smtClean="0"/>
              <a:t> </a:t>
            </a:r>
            <a:r>
              <a:rPr lang="en-US" dirty="0" err="1" smtClean="0"/>
              <a:t>mësimore,njohja</a:t>
            </a:r>
            <a:r>
              <a:rPr lang="en-US" dirty="0" smtClean="0"/>
              <a:t> e </a:t>
            </a:r>
            <a:r>
              <a:rPr lang="en-US" dirty="0" err="1" smtClean="0"/>
              <a:t>dimensioneve</a:t>
            </a:r>
            <a:r>
              <a:rPr lang="en-US" dirty="0" smtClean="0"/>
              <a:t>: </a:t>
            </a:r>
            <a:r>
              <a:rPr lang="en-US" dirty="0" err="1" smtClean="0"/>
              <a:t>psikologjike</a:t>
            </a:r>
            <a:r>
              <a:rPr lang="en-US" dirty="0" smtClean="0"/>
              <a:t>, logjike, </a:t>
            </a:r>
            <a:r>
              <a:rPr lang="en-US" dirty="0" err="1" smtClean="0"/>
              <a:t>sociale,koha</a:t>
            </a:r>
            <a:r>
              <a:rPr lang="en-US" dirty="0" smtClean="0"/>
              <a:t> ne </a:t>
            </a:r>
            <a:r>
              <a:rPr lang="en-US" dirty="0" err="1" smtClean="0"/>
              <a:t>dispozicion,madhesia</a:t>
            </a:r>
            <a:r>
              <a:rPr lang="en-US" dirty="0" smtClean="0"/>
              <a:t> e </a:t>
            </a:r>
            <a:r>
              <a:rPr lang="en-US" dirty="0" err="1" smtClean="0"/>
              <a:t>grupit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nxenesve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., edhe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ceshtje</a:t>
            </a:r>
            <a:r>
              <a:rPr lang="en-US" dirty="0" smtClean="0"/>
              <a:t> </a:t>
            </a:r>
            <a:r>
              <a:rPr lang="en-US" dirty="0" err="1" smtClean="0"/>
              <a:t>tjeter</a:t>
            </a:r>
            <a:r>
              <a:rPr lang="en-US" dirty="0" smtClean="0"/>
              <a:t> sic </a:t>
            </a:r>
            <a:r>
              <a:rPr lang="en-US" dirty="0" err="1" smtClean="0"/>
              <a:t>eshte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err="1" smtClean="0"/>
              <a:t>Krijimi</a:t>
            </a:r>
            <a:r>
              <a:rPr lang="en-US" b="1" dirty="0" smtClean="0"/>
              <a:t> i </a:t>
            </a:r>
            <a:r>
              <a:rPr lang="en-US" b="1" dirty="0" err="1" smtClean="0"/>
              <a:t>kushteve</a:t>
            </a:r>
            <a:r>
              <a:rPr lang="en-US" b="1" dirty="0" smtClean="0"/>
              <a:t> të </a:t>
            </a:r>
            <a:r>
              <a:rPr lang="en-US" b="1" dirty="0" err="1" smtClean="0"/>
              <a:t>bazës</a:t>
            </a:r>
            <a:r>
              <a:rPr lang="en-US" b="1" dirty="0" smtClean="0"/>
              <a:t> </a:t>
            </a:r>
            <a:r>
              <a:rPr lang="en-US" b="1" dirty="0" err="1" smtClean="0"/>
              <a:t>materiale</a:t>
            </a:r>
            <a:r>
              <a:rPr lang="en-US" b="1" dirty="0" smtClean="0"/>
              <a:t> dhe </a:t>
            </a:r>
            <a:r>
              <a:rPr lang="en-US" b="1" dirty="0" err="1" smtClean="0"/>
              <a:t>didaktike</a:t>
            </a:r>
            <a:r>
              <a:rPr lang="en-US" b="1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jene</a:t>
            </a:r>
            <a:r>
              <a:rPr lang="en-US" dirty="0" smtClean="0"/>
              <a:t> në </a:t>
            </a:r>
            <a:r>
              <a:rPr lang="en-US" dirty="0" err="1" smtClean="0"/>
              <a:t>përshtatje</a:t>
            </a:r>
            <a:r>
              <a:rPr lang="en-US" dirty="0" smtClean="0"/>
              <a:t> me </a:t>
            </a:r>
            <a:r>
              <a:rPr lang="en-US" dirty="0" err="1" smtClean="0"/>
              <a:t>përmbajtjen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lehtësisht</a:t>
            </a:r>
            <a:r>
              <a:rPr lang="en-US" dirty="0" smtClean="0"/>
              <a:t> nga </a:t>
            </a:r>
            <a:r>
              <a:rPr lang="en-US" dirty="0" err="1" smtClean="0"/>
              <a:t>nxënësit</a:t>
            </a:r>
            <a:r>
              <a:rPr lang="en-US" dirty="0" smtClean="0"/>
              <a:t> dhe  </a:t>
            </a:r>
            <a:r>
              <a:rPr lang="en-US" dirty="0" err="1" smtClean="0"/>
              <a:t>mësuesi</a:t>
            </a:r>
            <a:r>
              <a:rPr lang="en-US" dirty="0" smtClean="0"/>
              <a:t>. </a:t>
            </a:r>
            <a:r>
              <a:rPr lang="en-US" dirty="0" err="1" smtClean="0"/>
              <a:t>Nxënësit</a:t>
            </a:r>
            <a:r>
              <a:rPr lang="en-US" dirty="0" smtClean="0"/>
              <a:t> dhe </a:t>
            </a:r>
            <a:r>
              <a:rPr lang="en-US" dirty="0" err="1" smtClean="0"/>
              <a:t>prindërit</a:t>
            </a:r>
            <a:r>
              <a:rPr lang="en-US" dirty="0" smtClean="0"/>
              <a:t> </a:t>
            </a:r>
            <a:r>
              <a:rPr lang="en-US" dirty="0" err="1" smtClean="0"/>
              <a:t>punojnë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për </a:t>
            </a:r>
            <a:r>
              <a:rPr lang="en-US" dirty="0" err="1" smtClean="0"/>
              <a:t>përgatitjen</a:t>
            </a:r>
            <a:r>
              <a:rPr lang="en-US" dirty="0" smtClean="0"/>
              <a:t> e tyre.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dhe </a:t>
            </a:r>
            <a:r>
              <a:rPr lang="en-US" dirty="0" err="1" smtClean="0"/>
              <a:t>didaktike</a:t>
            </a:r>
            <a:r>
              <a:rPr lang="en-US" dirty="0" smtClean="0"/>
              <a:t> e </a:t>
            </a:r>
            <a:r>
              <a:rPr lang="en-US" dirty="0" err="1" smtClean="0"/>
              <a:t>planifikuar</a:t>
            </a:r>
            <a:r>
              <a:rPr lang="en-US" dirty="0" smtClean="0"/>
              <a:t> për </a:t>
            </a:r>
            <a:r>
              <a:rPr lang="en-US" dirty="0" err="1" smtClean="0"/>
              <a:t>mësim</a:t>
            </a:r>
            <a:r>
              <a:rPr lang="en-US" dirty="0" smtClean="0"/>
              <a:t>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plotësisht</a:t>
            </a:r>
            <a:r>
              <a:rPr lang="en-US" dirty="0" smtClean="0"/>
              <a:t> në </a:t>
            </a:r>
            <a:r>
              <a:rPr lang="en-US" dirty="0" err="1" smtClean="0"/>
              <a:t>orën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err="1" smtClean="0"/>
              <a:t>Rendesia</a:t>
            </a:r>
            <a:r>
              <a:rPr lang="en-US" sz="2800" u="sng" dirty="0" smtClean="0"/>
              <a:t> e </a:t>
            </a:r>
            <a:r>
              <a:rPr lang="en-US" sz="2800" u="sng" dirty="0" err="1" smtClean="0"/>
              <a:t>perdorimit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te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bazes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materiale</a:t>
            </a:r>
            <a:r>
              <a:rPr lang="en-US" sz="2800" u="sng" dirty="0" smtClean="0"/>
              <a:t> ne </a:t>
            </a:r>
            <a:r>
              <a:rPr lang="en-US" sz="2800" u="sng" dirty="0" err="1" smtClean="0"/>
              <a:t>procesin</a:t>
            </a:r>
            <a:r>
              <a:rPr lang="en-US" sz="2800" u="sng" dirty="0" smtClean="0"/>
              <a:t> e </a:t>
            </a:r>
            <a:r>
              <a:rPr lang="en-US" sz="2800" u="sng" dirty="0" err="1" smtClean="0"/>
              <a:t>mesimdhenies</a:t>
            </a:r>
            <a:endParaRPr lang="en-US" sz="2800" dirty="0"/>
          </a:p>
        </p:txBody>
      </p:sp>
      <p:pic>
        <p:nvPicPr>
          <p:cNvPr id="266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0"/>
            <a:ext cx="16764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Efektiviteti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mësimit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shumë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zgjedhja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përshtatshme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mjeteve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konkretizimit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përdorimi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tyre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përshtatshëm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procesin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mësimor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P.sh.,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përdorimi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figurave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gjeometri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stereometri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ndihmesë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zgjidhjen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problemeve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aspektin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konkretizimit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mësuesit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matematikës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lehtë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mësuesit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lëndëve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tjera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kështu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mjetet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konkretizimit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përmendëm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gjnden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mjedisin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rrethues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realizohen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lehtësi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ndodh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kështu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lëndën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fizikës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kimisë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Prandaj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mësuesi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duhet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shfrytëzojë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kryesisht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mjedisin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rrethues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gjeometri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nxënësve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duhen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treguar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formën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figurës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studiohet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P.sh.,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dërrasa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zezë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xhamat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dyshemeja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shërbejnë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konkretizimin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figurave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plane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hapësirës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studimin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simetrisë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nxënësve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tregohen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simetri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90600" y="0"/>
            <a:ext cx="71628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PSE NA NDIHMOJNE MJETET?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Lidhur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mjetet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konkretizimit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mësuesi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duhet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ketë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parasysh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/>
              <a:t>•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Mjetet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konkretizimit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duhet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jenë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thjeshta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pangarkuara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gjëra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tepërta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ndërtuara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kujdes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Mjetet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duhet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jenë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përmasa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përshtatshme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mënyrë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shihen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qartë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gjithë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nxënësit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Nxënësit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mundësisht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përgatisin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mjete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mësimi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sepse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ndërtojnë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mjete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vërtetimin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fakteve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ndryshme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vetëm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bëhen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aftë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përdorimin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mjeteve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punës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përvetësojnë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format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hapësinore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vetitë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faktet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shqyrtuara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klasë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portor-180-grade-baza-10-cm-plastic-transparent-m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"/>
            <a:ext cx="4191000" cy="2514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953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Nuk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duhet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lene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pa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permendur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mjetet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domosdoshme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gjeometrise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Vizoret,kompasin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raportorin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trekendeshin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kenddrejte,te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cilat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gjeometrie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mbajne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peshen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matja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ndertimi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kendeve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raportor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743200"/>
            <a:ext cx="4876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Ndertimi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drejtezave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paralele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pingule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,(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trekendesh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vizatimi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1908009-500x5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2057401"/>
            <a:ext cx="4267200" cy="1447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4114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Ndertimi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rratheve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kompast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offret-compas-precision-system-longueur-165-mm-de-3-pieces-avec-vis-et-molette-diametre-maximal-du-cercle-300-mm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4267200" cy="16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34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problemat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nderitimit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mjaft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praktike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kerkojme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domosdoshmerisht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perdorimin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mjeteve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duhet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perpiqemi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problem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zakonshem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nxenesit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perdorin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mjete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praktike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madje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heqjen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vijave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lire ,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breza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praktikohet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SHEMBUJ KU PERDOREN MJETET</a:t>
            </a:r>
            <a:endParaRPr lang="en-US" dirty="0"/>
          </a:p>
        </p:txBody>
      </p:sp>
      <p:pic>
        <p:nvPicPr>
          <p:cNvPr id="5" name="Content Placeholder 4" descr="podobienstw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3429000" cy="1905000"/>
          </a:xfrm>
        </p:spPr>
      </p:pic>
      <p:pic>
        <p:nvPicPr>
          <p:cNvPr id="6" name="Content Placeholder 5" descr="697px-Basic_shapes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4038600" cy="2057400"/>
          </a:xfrm>
        </p:spPr>
      </p:pic>
      <p:pic>
        <p:nvPicPr>
          <p:cNvPr id="8" name="Picture 7" descr="200px-Thales-theor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419600"/>
            <a:ext cx="2540579" cy="2146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SIMETRI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1905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TRUPA GJEOMETRIKE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6324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RRETHI</a:t>
            </a:r>
            <a:endParaRPr lang="en-US" dirty="0"/>
          </a:p>
        </p:txBody>
      </p:sp>
      <p:pic>
        <p:nvPicPr>
          <p:cNvPr id="13" name="Picture 12" descr="figuras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029200"/>
            <a:ext cx="234315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FIGURA GJEOMETRIKE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Realizimi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parimit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demonstrimit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kufizohet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vetëm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përdorimin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mjeteve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demonstrative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Shtjellimi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materialit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quhet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demonstrativ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mësuesi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shpjegimit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përdor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përfytyrimin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është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krijuar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nxënësit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përvoja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ërdorimi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mjeteve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demonstrative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duhet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jetë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menduar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kujdes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•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Këtu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duhet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udhëhiqemi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parimi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shumë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mirë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•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Një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përdorim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vazhdueshëm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mjeteve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demonstruese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gjatë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mësuarit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teorisë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zgjidhjes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problemave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zhvillimin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përfytyrimeve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hapësinore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nxënësve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•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Përdorimi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një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numri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madh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mjetesh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demonstrative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njëjtën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mësimi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është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përshtatshëm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këtë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nxënësve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dobësohet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vëmendja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-63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math-130226102706-phpapp01/95/slide-5-638.jpg?1361901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6560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45435"/>
          </a:xfrm>
        </p:spPr>
        <p:txBody>
          <a:bodyPr>
            <a:normAutofit lnSpcReduction="10000"/>
          </a:bodyPr>
          <a:lstStyle/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Roli kryesor  i procesit mesimor  është formimi i personalitetit kompleks dhe të gjithanshëm të nxënësit që të aftësohet për t`iu përgjigjur të gjitha kërkesave dhe arritjeve te kohes.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ëllimi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kryesor i zbatimit dhe aplikimit të novacioneve në mësim është që për kohë të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shkurtë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të fitohen njohuri më të mëdha. </a:t>
            </a:r>
          </a:p>
          <a:p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Kjo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mund të arrihet, nëse në shkollë zbatohen marrëdhënie të reja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metoda dhe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mjete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të reja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mësimore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Perdorimi i mjeteve dhe metodave mesimore bashkohore ben qe te permiresohen shume mangesi qe vereheshin ne mesimdhenien klasike ,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qender te saj qendronte mesuesi dhe njohurite e dhena prej tij.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Rëndësia </a:t>
            </a:r>
            <a:r>
              <a:rPr lang="sq-AL" sz="2200" b="1" dirty="0">
                <a:latin typeface="Arial" panose="020B0604020202020204" pitchFamily="34" charset="0"/>
                <a:cs typeface="Arial" panose="020B0604020202020204" pitchFamily="34" charset="0"/>
              </a:rPr>
              <a:t>dhe përdorimi i mjeteve mësimore</a:t>
            </a:r>
            <a:r>
              <a:rPr lang="sq-A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q-A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0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Zbatimi dhe përdorimi i mjeteve mësimore është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një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rëndësie te madhe, sepse mundësojnë përparimin e procesit edukativo-arsimor si dhe njohjen në përgjithësi të proceseve të të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njohurit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si kriter i realitetit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objektiv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Perdorimi  i mjeteve mësimore dikur ka qene primitiv dhe klasik e sot bashkëkohor e modern, por i kushtëzuar në pamundësitë për pajisjen dhe aplikimin e tyre.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ë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procesin edukativo-arsimor, përveç rolit te mesuesit  (fjalës së tij të gjallë etj) rëndësi të veçantë kanë edhe mjetet mësimore, pa marrë parasysh se cilat janë dhe cilit grup u takojnë ato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Me ndihmën e mjeteve mësimore mesuesi  jo vetëm që e përmirëson cilesine  në mësim, por në masë të madhe racionalizon edhe punën e tij.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sq-AL" sz="2400" b="1" dirty="0">
                <a:latin typeface="Arial" panose="020B0604020202020204" pitchFamily="34" charset="0"/>
                <a:cs typeface="Arial" panose="020B0604020202020204" pitchFamily="34" charset="0"/>
              </a:rPr>
              <a:t>Mjetet mësimore dhe funksioni i tyre pedagogjik</a:t>
            </a:r>
            <a:endParaRPr lang="sq-A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1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sq-AL" dirty="0"/>
              <a:t>Gjithcka qe është e mundur të vihet para shqisave të nxënësve, sepse me këtë do të mundësohet largimi i autoritarizmit pedagogjik, që shpesh vihet re aty ku roli i mesuesit  është absolut dhe dominues. </a:t>
            </a:r>
            <a:endParaRPr lang="en-GB" dirty="0" smtClean="0"/>
          </a:p>
          <a:p>
            <a:endParaRPr lang="en-GB" dirty="0" smtClean="0"/>
          </a:p>
          <a:p>
            <a:r>
              <a:rPr lang="sq-AL" dirty="0"/>
              <a:t>Është fakt i pakontestueshëm pra, që mjetet përkatëse mësimore e kane ndikimin dhe funksionin e madh didaktik-metodik, respektivisht arsimor-edukativ, pedagogjik.</a:t>
            </a:r>
          </a:p>
          <a:p>
            <a:endParaRPr lang="sq-AL" dirty="0"/>
          </a:p>
        </p:txBody>
      </p:sp>
    </p:spTree>
    <p:extLst>
      <p:ext uri="{BB962C8B-B14F-4D97-AF65-F5344CB8AC3E}">
        <p14:creationId xmlns="" xmlns:p14="http://schemas.microsoft.com/office/powerpoint/2010/main" val="13975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err="1" smtClean="0"/>
              <a:t>Puna</a:t>
            </a:r>
            <a:r>
              <a:rPr lang="en-US" sz="2600" dirty="0" smtClean="0"/>
              <a:t> </a:t>
            </a:r>
            <a:r>
              <a:rPr lang="en-US" sz="2600" dirty="0" err="1" smtClean="0"/>
              <a:t>mësimore</a:t>
            </a:r>
            <a:r>
              <a:rPr lang="en-US" sz="2600" dirty="0" smtClean="0"/>
              <a:t> </a:t>
            </a:r>
            <a:r>
              <a:rPr lang="en-US" sz="2600" dirty="0" err="1" smtClean="0"/>
              <a:t>është</a:t>
            </a:r>
            <a:r>
              <a:rPr lang="en-US" sz="2600" dirty="0" smtClean="0"/>
              <a:t> </a:t>
            </a:r>
            <a:r>
              <a:rPr lang="en-US" sz="2600" dirty="0" err="1" smtClean="0"/>
              <a:t>proces</a:t>
            </a:r>
            <a:r>
              <a:rPr lang="en-US" sz="2600" dirty="0" smtClean="0"/>
              <a:t> i </a:t>
            </a:r>
            <a:r>
              <a:rPr lang="en-US" sz="2600" dirty="0" err="1" smtClean="0"/>
              <a:t>veprimtarisë</a:t>
            </a:r>
            <a:r>
              <a:rPr lang="en-US" sz="2600" dirty="0" smtClean="0"/>
              <a:t> dhe i ndikimit të një </a:t>
            </a:r>
            <a:r>
              <a:rPr lang="en-US" sz="2600" dirty="0" err="1" smtClean="0"/>
              <a:t>sistemi</a:t>
            </a:r>
            <a:r>
              <a:rPr lang="en-US" sz="2600" dirty="0" smtClean="0"/>
              <a:t> të </a:t>
            </a:r>
            <a:r>
              <a:rPr lang="en-US" sz="2600" dirty="0" err="1" smtClean="0"/>
              <a:t>shumëfishtë</a:t>
            </a:r>
            <a:r>
              <a:rPr lang="en-US" sz="2600" dirty="0" smtClean="0"/>
              <a:t> të </a:t>
            </a:r>
            <a:r>
              <a:rPr lang="en-US" sz="2600" dirty="0" err="1" smtClean="0"/>
              <a:t>faktorëve</a:t>
            </a:r>
            <a:r>
              <a:rPr lang="en-US" sz="2600" dirty="0" smtClean="0"/>
              <a:t> të </a:t>
            </a:r>
            <a:r>
              <a:rPr lang="en-US" sz="2600" dirty="0" err="1" smtClean="0"/>
              <a:t>ndryshëm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err="1" smtClean="0"/>
              <a:t>Faktorët</a:t>
            </a:r>
            <a:r>
              <a:rPr lang="en-US" sz="2600" dirty="0" smtClean="0"/>
              <a:t> </a:t>
            </a:r>
            <a:r>
              <a:rPr lang="en-US" sz="2600" dirty="0" err="1" smtClean="0"/>
              <a:t>mësimorë</a:t>
            </a:r>
            <a:r>
              <a:rPr lang="en-US" sz="2600" dirty="0" smtClean="0"/>
              <a:t>, </a:t>
            </a:r>
            <a:r>
              <a:rPr lang="en-US" sz="2600" dirty="0" err="1" smtClean="0"/>
              <a:t>parë</a:t>
            </a:r>
            <a:r>
              <a:rPr lang="en-US" sz="2600" dirty="0" smtClean="0"/>
              <a:t>  nga </a:t>
            </a:r>
            <a:r>
              <a:rPr lang="en-US" sz="2600" dirty="0" err="1" smtClean="0"/>
              <a:t>aspekti</a:t>
            </a:r>
            <a:r>
              <a:rPr lang="en-US" sz="2600" dirty="0" smtClean="0"/>
              <a:t> i </a:t>
            </a:r>
            <a:r>
              <a:rPr lang="en-US" sz="2600" dirty="0" err="1" smtClean="0"/>
              <a:t>strukturës</a:t>
            </a:r>
            <a:r>
              <a:rPr lang="en-US" sz="2600" dirty="0" smtClean="0"/>
              <a:t> dhe i </a:t>
            </a:r>
            <a:r>
              <a:rPr lang="en-US" sz="2600" dirty="0" err="1" smtClean="0"/>
              <a:t>mënyrës</a:t>
            </a:r>
            <a:r>
              <a:rPr lang="en-US" sz="2600" dirty="0" smtClean="0"/>
              <a:t> </a:t>
            </a:r>
            <a:r>
              <a:rPr lang="en-US" sz="2600" dirty="0" err="1" smtClean="0"/>
              <a:t>së</a:t>
            </a:r>
            <a:r>
              <a:rPr lang="en-US" sz="2600" dirty="0" smtClean="0"/>
              <a:t> ndikimit të tyre, </a:t>
            </a:r>
            <a:r>
              <a:rPr lang="en-US" sz="2600" dirty="0" err="1" smtClean="0"/>
              <a:t>paraqesin</a:t>
            </a:r>
            <a:r>
              <a:rPr lang="en-US" sz="2600" dirty="0" smtClean="0"/>
              <a:t> një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të </a:t>
            </a:r>
            <a:r>
              <a:rPr lang="en-US" sz="2600" dirty="0" err="1" smtClean="0"/>
              <a:t>gjerë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err="1" smtClean="0"/>
              <a:t>Faktorët</a:t>
            </a:r>
            <a:r>
              <a:rPr lang="en-US" sz="2600" dirty="0" smtClean="0"/>
              <a:t> </a:t>
            </a:r>
            <a:r>
              <a:rPr lang="en-US" sz="2600" dirty="0" err="1" smtClean="0"/>
              <a:t>mësimorë</a:t>
            </a:r>
            <a:r>
              <a:rPr lang="en-US" sz="2600" dirty="0" smtClean="0"/>
              <a:t>, gjatë </a:t>
            </a:r>
            <a:r>
              <a:rPr lang="en-US" sz="2600" dirty="0" err="1" smtClean="0"/>
              <a:t>punës</a:t>
            </a:r>
            <a:r>
              <a:rPr lang="en-US" sz="2600" dirty="0" smtClean="0"/>
              <a:t> </a:t>
            </a:r>
            <a:r>
              <a:rPr lang="en-US" sz="2600" dirty="0" err="1" smtClean="0"/>
              <a:t>mësimore</a:t>
            </a:r>
            <a:r>
              <a:rPr lang="en-US" sz="2600" dirty="0" smtClean="0"/>
              <a:t> </a:t>
            </a:r>
            <a:r>
              <a:rPr lang="en-US" sz="2600" dirty="0" err="1" smtClean="0"/>
              <a:t>ndikojnë</a:t>
            </a:r>
            <a:r>
              <a:rPr lang="en-US" sz="2600" dirty="0" smtClean="0"/>
              <a:t> në forma të </a:t>
            </a:r>
            <a:r>
              <a:rPr lang="en-US" sz="2600" dirty="0" err="1" smtClean="0"/>
              <a:t>ndryshme</a:t>
            </a:r>
            <a:r>
              <a:rPr lang="en-US" sz="2600" dirty="0" smtClean="0"/>
              <a:t> në zhvillimin </a:t>
            </a:r>
            <a:r>
              <a:rPr lang="en-US" sz="2600" dirty="0" err="1" smtClean="0"/>
              <a:t>didaktik</a:t>
            </a:r>
            <a:r>
              <a:rPr lang="en-US" sz="2600" dirty="0" smtClean="0"/>
              <a:t> të </a:t>
            </a:r>
            <a:r>
              <a:rPr lang="en-US" sz="2600" dirty="0" err="1" smtClean="0"/>
              <a:t>organizimit</a:t>
            </a:r>
            <a:r>
              <a:rPr lang="en-US" sz="2600" dirty="0" smtClean="0"/>
              <a:t> të </a:t>
            </a:r>
            <a:r>
              <a:rPr lang="en-US" sz="2600" dirty="0" err="1" smtClean="0"/>
              <a:t>mësimit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-US" sz="2600" dirty="0" err="1" smtClean="0"/>
              <a:t>Faktorët</a:t>
            </a:r>
            <a:r>
              <a:rPr lang="en-US" sz="2600" dirty="0" smtClean="0"/>
              <a:t> </a:t>
            </a:r>
            <a:r>
              <a:rPr lang="en-US" sz="2600" dirty="0" err="1" smtClean="0"/>
              <a:t>mesimore</a:t>
            </a:r>
            <a:r>
              <a:rPr lang="en-US" sz="2600" dirty="0" smtClean="0"/>
              <a:t> </a:t>
            </a:r>
            <a:r>
              <a:rPr lang="en-US" sz="2600" dirty="0" err="1" smtClean="0"/>
              <a:t>perfshihen</a:t>
            </a:r>
            <a:r>
              <a:rPr lang="en-US" sz="2600" dirty="0" smtClean="0"/>
              <a:t> në të </a:t>
            </a:r>
            <a:r>
              <a:rPr lang="en-US" sz="2600" dirty="0" err="1" smtClean="0"/>
              <a:t>ashtuquajturin</a:t>
            </a:r>
            <a:r>
              <a:rPr lang="en-US" sz="2600" dirty="0" smtClean="0"/>
              <a:t> </a:t>
            </a:r>
            <a:r>
              <a:rPr lang="en-US" sz="2600" dirty="0" err="1" smtClean="0"/>
              <a:t>trekëndësh</a:t>
            </a:r>
            <a:r>
              <a:rPr lang="en-US" sz="2600" dirty="0" smtClean="0"/>
              <a:t> </a:t>
            </a:r>
            <a:r>
              <a:rPr lang="en-US" sz="2600" dirty="0" err="1" smtClean="0"/>
              <a:t>didaktik</a:t>
            </a:r>
            <a:r>
              <a:rPr lang="en-US" sz="2600" dirty="0" smtClean="0"/>
              <a:t>, që </a:t>
            </a:r>
            <a:r>
              <a:rPr lang="en-US" sz="2600" dirty="0" err="1" smtClean="0"/>
              <a:t>ekskluzivisht</a:t>
            </a:r>
            <a:r>
              <a:rPr lang="en-US" sz="2600" dirty="0" smtClean="0"/>
              <a:t> </a:t>
            </a:r>
            <a:r>
              <a:rPr lang="en-US" sz="2600" dirty="0" err="1" smtClean="0"/>
              <a:t>përfshin</a:t>
            </a:r>
            <a:r>
              <a:rPr lang="en-US" sz="2600" dirty="0" smtClean="0"/>
              <a:t> tri </a:t>
            </a:r>
            <a:r>
              <a:rPr lang="en-US" sz="2600" dirty="0" err="1" smtClean="0"/>
              <a:t>elemente</a:t>
            </a:r>
            <a:r>
              <a:rPr lang="en-US" sz="2600" dirty="0" smtClean="0"/>
              <a:t>: </a:t>
            </a:r>
            <a:r>
              <a:rPr lang="en-US" sz="2600" dirty="0" err="1" smtClean="0"/>
              <a:t>nxënësin</a:t>
            </a:r>
            <a:r>
              <a:rPr lang="en-US" sz="2600" dirty="0" smtClean="0"/>
              <a:t>, </a:t>
            </a:r>
            <a:r>
              <a:rPr lang="en-US" sz="2600" dirty="0" err="1" smtClean="0"/>
              <a:t>lëndën</a:t>
            </a:r>
            <a:r>
              <a:rPr lang="en-US" sz="2600" dirty="0" smtClean="0"/>
              <a:t> dhe </a:t>
            </a:r>
            <a:r>
              <a:rPr lang="en-US" sz="2600" dirty="0" err="1" smtClean="0"/>
              <a:t>mesuesin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Sot, </a:t>
            </a:r>
            <a:r>
              <a:rPr lang="en-US" sz="2600" dirty="0" err="1" smtClean="0"/>
              <a:t>sistemi</a:t>
            </a:r>
            <a:r>
              <a:rPr lang="en-US" sz="2600" dirty="0" smtClean="0"/>
              <a:t> </a:t>
            </a:r>
            <a:r>
              <a:rPr lang="en-US" sz="2600" dirty="0" err="1" smtClean="0"/>
              <a:t>multifaktoral</a:t>
            </a:r>
            <a:r>
              <a:rPr lang="en-US" sz="2600" dirty="0" smtClean="0"/>
              <a:t> </a:t>
            </a:r>
            <a:r>
              <a:rPr lang="en-US" sz="2600" dirty="0" err="1" smtClean="0"/>
              <a:t>përbëhet</a:t>
            </a:r>
            <a:r>
              <a:rPr lang="en-US" sz="2600" dirty="0" smtClean="0"/>
              <a:t> nga:</a:t>
            </a:r>
            <a:br>
              <a:rPr lang="en-US" sz="2600" dirty="0" smtClean="0"/>
            </a:br>
            <a:r>
              <a:rPr lang="en-US" sz="2600" dirty="0" smtClean="0"/>
              <a:t>1. </a:t>
            </a:r>
            <a:r>
              <a:rPr lang="en-US" sz="2600" dirty="0" err="1" smtClean="0">
                <a:solidFill>
                  <a:srgbClr val="C00000"/>
                </a:solidFill>
              </a:rPr>
              <a:t>Faktorët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subjektive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2. </a:t>
            </a:r>
            <a:r>
              <a:rPr lang="en-US" sz="2600" dirty="0" err="1" smtClean="0">
                <a:solidFill>
                  <a:srgbClr val="92D050"/>
                </a:solidFill>
              </a:rPr>
              <a:t>Faktorët</a:t>
            </a:r>
            <a:r>
              <a:rPr lang="en-US" sz="2600" dirty="0" smtClean="0">
                <a:solidFill>
                  <a:srgbClr val="92D050"/>
                </a:solidFill>
              </a:rPr>
              <a:t> </a:t>
            </a:r>
            <a:r>
              <a:rPr lang="en-US" sz="2600" dirty="0" err="1" smtClean="0">
                <a:solidFill>
                  <a:srgbClr val="92D050"/>
                </a:solidFill>
              </a:rPr>
              <a:t>objektive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err="1" smtClean="0"/>
              <a:t>Ndikimi</a:t>
            </a:r>
            <a:r>
              <a:rPr lang="en-US" sz="2600" dirty="0" smtClean="0"/>
              <a:t> i </a:t>
            </a:r>
            <a:r>
              <a:rPr lang="en-US" sz="2600" dirty="0" err="1" smtClean="0"/>
              <a:t>këtyre</a:t>
            </a:r>
            <a:r>
              <a:rPr lang="en-US" sz="2600" dirty="0" smtClean="0"/>
              <a:t> </a:t>
            </a:r>
            <a:r>
              <a:rPr lang="en-US" sz="2600" dirty="0" err="1" smtClean="0"/>
              <a:t>faktorëve</a:t>
            </a:r>
            <a:r>
              <a:rPr lang="en-US" sz="2600" dirty="0" smtClean="0"/>
              <a:t> mund të jetë:</a:t>
            </a:r>
            <a:br>
              <a:rPr lang="en-US" sz="2600" dirty="0" smtClean="0"/>
            </a:br>
            <a:r>
              <a:rPr lang="en-US" sz="2600" dirty="0" smtClean="0"/>
              <a:t>1. </a:t>
            </a:r>
            <a:r>
              <a:rPr lang="en-US" sz="2600" dirty="0" smtClean="0">
                <a:solidFill>
                  <a:srgbClr val="FF0000"/>
                </a:solidFill>
              </a:rPr>
              <a:t>I </a:t>
            </a:r>
            <a:r>
              <a:rPr lang="en-US" sz="2600" dirty="0" err="1" smtClean="0">
                <a:solidFill>
                  <a:srgbClr val="FF0000"/>
                </a:solidFill>
              </a:rPr>
              <a:t>drejtpërdrejtë</a:t>
            </a:r>
            <a:r>
              <a:rPr lang="en-US" sz="2600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2.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sz="2600" dirty="0" err="1" smtClean="0">
                <a:solidFill>
                  <a:schemeClr val="bg2">
                    <a:lumMod val="50000"/>
                  </a:schemeClr>
                </a:solidFill>
              </a:rPr>
              <a:t>tërthortë</a:t>
            </a: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FAKTORËT MËSIMORË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5601" name="Picture 1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6248398" y="4275734"/>
            <a:ext cx="2209801" cy="19594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/>
          </a:bodyPr>
          <a:lstStyle/>
          <a:p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Programi i kimisë  dhe biologjise për arsimin bazë nuk mund të jetë i suksesshëm nëse nuk mbështetet  nga zhvillimi efektiv i punëve laboratorike dhe praktike të nxënësve, të parashikuara këto në orë të veçanta, si edhe të përfshira brenda orëve të tjera mësimore, në formën e eksperimenteve plotësuese, demonstrimeve apo detyrave eksperimentale hulumtuese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Puna e drejtuar e nxënësve në laboratorin e kimisë si dhe perdorimi i mjeteve mesimore ne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lenden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kimise </a:t>
            </a: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dhe biologjise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ofron </a:t>
            </a: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një sërë përparësish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E bën lëndën më interesante dhe rrit motivimin e nxënësve për të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mësuar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q-A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Ndihmon të kuptuarit e koncepteve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kimike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dhe biologjike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p.sh., nxënësi dallon më qartë një ndryshim fizik nga një ndryshim kimik nëse ai i sheh ato konkretisht në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pershkruan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me mire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ndertimin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qelizes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shikon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q-A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Nxjerr përfundimet në bazë të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përvojës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.(p.sh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elektrolitet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percjellin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rrymen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elektrike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q-A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Ushtron aftësitë e të menduarit </a:t>
            </a:r>
            <a:r>
              <a:rPr lang="sq-A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kritik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.(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lendet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kalojne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membranes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qelizore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q-A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Ushtron aftësitë psikomotore dhe organizative.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Nderton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aparat,rendit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elementet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q-A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q-A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Mjetet </a:t>
            </a:r>
            <a:r>
              <a:rPr lang="sq-AL" sz="2700" b="1" dirty="0">
                <a:latin typeface="Arial" panose="020B0604020202020204" pitchFamily="34" charset="0"/>
                <a:cs typeface="Arial" panose="020B0604020202020204" pitchFamily="34" charset="0"/>
              </a:rPr>
              <a:t>mesimore ne oren e kimise dhe biologjise</a:t>
            </a:r>
            <a:r>
              <a:rPr lang="sq-A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q-A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9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sq-AL" sz="2400" dirty="0"/>
              <a:t>Perdorimi i mjeteve mesimore do te ishte me  i plote dhe me permbushes n.q.s do te shoqerohej dhe me metoden e duhur </a:t>
            </a:r>
            <a:r>
              <a:rPr lang="sq-AL" sz="2400" dirty="0" smtClean="0"/>
              <a:t>mesimore</a:t>
            </a:r>
            <a:r>
              <a:rPr lang="en-GB" sz="2400" dirty="0" smtClean="0"/>
              <a:t>.</a:t>
            </a:r>
          </a:p>
          <a:p>
            <a:r>
              <a:rPr lang="sq-AL" sz="2400" dirty="0"/>
              <a:t>Demonstrimi është metoda e mësimdhënies, e cila bazohet në paraqitjen para nxënësve të një modeli veprimi, të fakteve, të procedurave për të bërë diçka, për të ilustruar diçka, duke përdorur objekte reale ose mjete përgatitura dhe </a:t>
            </a:r>
            <a:r>
              <a:rPr lang="sq-AL" sz="2400" dirty="0" smtClean="0"/>
              <a:t>veprim</a:t>
            </a:r>
            <a:r>
              <a:rPr lang="en-GB" sz="2400" dirty="0" err="1" smtClean="0"/>
              <a:t>i</a:t>
            </a:r>
            <a:r>
              <a:rPr lang="sq-AL" sz="2400" dirty="0" smtClean="0"/>
              <a:t> </a:t>
            </a:r>
            <a:r>
              <a:rPr lang="sq-AL" sz="2400" dirty="0"/>
              <a:t>i nxënësit vlerësohet sipas standardit të demonstrimit. </a:t>
            </a:r>
            <a:endParaRPr lang="en-GB" sz="2400" dirty="0" smtClean="0"/>
          </a:p>
          <a:p>
            <a:r>
              <a:rPr lang="sq-AL" sz="2400" dirty="0" smtClean="0"/>
              <a:t>Demonstrimi </a:t>
            </a:r>
            <a:r>
              <a:rPr lang="sq-AL" sz="2400" dirty="0"/>
              <a:t>mund të jetë i drejtpërdrejtë, me objekte reale ose të modeluara, praktik, i filmuar, elektronik</a:t>
            </a:r>
            <a:r>
              <a:rPr lang="sq-AL" sz="2400" dirty="0" smtClean="0"/>
              <a:t>.</a:t>
            </a:r>
            <a:endParaRPr lang="en-GB" sz="2400" dirty="0" smtClean="0"/>
          </a:p>
          <a:p>
            <a:r>
              <a:rPr lang="sq-AL" sz="2400" dirty="0"/>
              <a:t>Në të gjitha këto raste, demonstrimi realizohet nëpërmjet përdorimit të një shumëllojshmërie mjetesh mësimore</a:t>
            </a:r>
            <a:r>
              <a:rPr lang="sq-AL" sz="2400" dirty="0" smtClean="0"/>
              <a:t>.</a:t>
            </a:r>
            <a:endParaRPr lang="en-GB" sz="2400" dirty="0" smtClean="0"/>
          </a:p>
          <a:p>
            <a:r>
              <a:rPr lang="sq-AL" sz="2400" dirty="0"/>
              <a:t>Demonstrimi  i objekteve u krijon mundësi nxënsve të dallojnë vetitë karakteristike të objektit ose marrëdhëniet që ekzistojnë brenda </a:t>
            </a:r>
            <a:r>
              <a:rPr lang="en-GB" sz="2400" dirty="0" err="1" smtClean="0"/>
              <a:t>dhe</a:t>
            </a:r>
            <a:r>
              <a:rPr lang="sq-AL" sz="2400" dirty="0" smtClean="0"/>
              <a:t> </a:t>
            </a:r>
            <a:r>
              <a:rPr lang="sq-AL" sz="2400" dirty="0"/>
              <a:t>jashtë tij.</a:t>
            </a:r>
          </a:p>
          <a:p>
            <a:endParaRPr lang="sq-A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GB" sz="2400" b="1" dirty="0" err="1" smtClean="0"/>
              <a:t>Mjetet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mesimore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dhe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metodat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mesimore</a:t>
            </a:r>
            <a:endParaRPr lang="sq-AL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59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Ne lenden e biologjise, demonstrimi mund të realizohet nëpërmjet  tabelave biologjike, maketeve, likuideve , të cilat krijojnë mundësi për një shkallë më të lartë përfytyrimi për karakteristikat anatomike e fiziologjike te gjallesave, si dhe lidhjen qe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egziston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ndermjet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Gjithashtu demostrimi i proceseve te ndryshme biologjike e kimike mund te behet neprmjet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dhe pamjeve te treguara ne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videoprojektor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Demonstrimi në laborator krijon kushte që nxënësit të arrijnë të kuptojnë dhe të shohin veprimin konkret të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dukurive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Mjetet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mesimore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konkrete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demostrative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etapat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ores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mesimore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q-A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Demostrimi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mjetet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oren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biologjise</a:t>
            </a:r>
            <a:endParaRPr lang="sq-A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92500" lnSpcReduction="10000"/>
          </a:bodyPr>
          <a:lstStyle/>
          <a:p>
            <a:r>
              <a:rPr lang="sq-AL" dirty="0"/>
              <a:t> </a:t>
            </a:r>
            <a:r>
              <a:rPr lang="sq-AL" sz="2400" dirty="0" smtClean="0"/>
              <a:t>Paraqitet </a:t>
            </a:r>
            <a:r>
              <a:rPr lang="sq-AL" sz="2400" dirty="0"/>
              <a:t>qëllimi i demonstrimit dhe i mjeteve mesimore</a:t>
            </a:r>
            <a:r>
              <a:rPr lang="sq-AL" sz="2400" dirty="0" smtClean="0"/>
              <a:t>.</a:t>
            </a:r>
            <a:endParaRPr lang="en-GB" sz="2400" dirty="0" smtClean="0"/>
          </a:p>
          <a:p>
            <a:r>
              <a:rPr lang="sq-AL" sz="2400" dirty="0"/>
              <a:t> </a:t>
            </a:r>
            <a:r>
              <a:rPr lang="sq-AL" sz="2400" dirty="0" smtClean="0"/>
              <a:t>Paraqitet </a:t>
            </a:r>
            <a:r>
              <a:rPr lang="sq-AL" sz="2400" dirty="0"/>
              <a:t>roli i mësuesit dhe i nxënësve </a:t>
            </a:r>
            <a:r>
              <a:rPr lang="sq-AL" sz="2400" dirty="0" smtClean="0"/>
              <a:t>.</a:t>
            </a:r>
            <a:endParaRPr lang="en-GB" sz="2400" dirty="0" smtClean="0"/>
          </a:p>
          <a:p>
            <a:r>
              <a:rPr lang="en-GB" sz="2400" dirty="0" smtClean="0"/>
              <a:t> </a:t>
            </a:r>
            <a:r>
              <a:rPr lang="sq-AL" sz="2400" dirty="0" smtClean="0"/>
              <a:t>Paraqitet </a:t>
            </a:r>
            <a:r>
              <a:rPr lang="sq-AL" sz="2400" dirty="0"/>
              <a:t>skema e domnstrimit dhe mjetet qe do </a:t>
            </a:r>
            <a:r>
              <a:rPr lang="sq-AL" sz="2400" dirty="0" smtClean="0"/>
              <a:t>te</a:t>
            </a:r>
            <a:r>
              <a:rPr lang="en-GB" sz="2400" dirty="0" smtClean="0"/>
              <a:t> </a:t>
            </a:r>
            <a:r>
              <a:rPr lang="sq-AL" sz="2400" dirty="0" smtClean="0"/>
              <a:t>perdoren.</a:t>
            </a:r>
            <a:endParaRPr lang="en-GB" sz="2400" dirty="0" smtClean="0"/>
          </a:p>
          <a:p>
            <a:r>
              <a:rPr lang="sq-AL" sz="2400" dirty="0"/>
              <a:t> Kryhet demonstrimi me hapa nga mësuesi por dhe nga vete nxenesit ne rastin e nje </a:t>
            </a:r>
            <a:r>
              <a:rPr lang="sq-AL" sz="2400" dirty="0" smtClean="0"/>
              <a:t>eksperiment</a:t>
            </a:r>
            <a:r>
              <a:rPr lang="en-GB" sz="2400" dirty="0" err="1" smtClean="0"/>
              <a:t>i</a:t>
            </a:r>
            <a:r>
              <a:rPr lang="en-GB" sz="2400" dirty="0" smtClean="0"/>
              <a:t>.</a:t>
            </a:r>
          </a:p>
          <a:p>
            <a:r>
              <a:rPr lang="sq-AL" sz="2400" dirty="0" smtClean="0"/>
              <a:t>Meqë </a:t>
            </a:r>
            <a:r>
              <a:rPr lang="sq-AL" sz="2400" dirty="0"/>
              <a:t>demonstrimi e shërben të kuptuarit, nxënësve u jepet mundësia që të bëjnë pyetje. </a:t>
            </a:r>
            <a:endParaRPr lang="en-GB" sz="2400" dirty="0" smtClean="0"/>
          </a:p>
          <a:p>
            <a:r>
              <a:rPr lang="sq-AL" sz="2400" b="1" dirty="0"/>
              <a:t>Perparesite e demostrimit dhe mjeteve mesimore:</a:t>
            </a:r>
          </a:p>
          <a:p>
            <a:r>
              <a:rPr lang="sq-AL" sz="2400" dirty="0"/>
              <a:t>Nxënësve u jepet mundësia të marrin pjesë në demonstrim duke perdorur mjetet mesimore, ne menyre te pavarur por dhe nën drejtimin e mësuesit. </a:t>
            </a:r>
            <a:endParaRPr lang="en-GB" sz="2400" dirty="0" smtClean="0"/>
          </a:p>
          <a:p>
            <a:r>
              <a:rPr lang="sq-AL" sz="2400" dirty="0"/>
              <a:t>Mësuesi drejton pyetje si për të zhvilluar të kuptuarit, ashtu edhe për të shmangur gabimet</a:t>
            </a:r>
            <a:r>
              <a:rPr lang="sq-AL" sz="2400" dirty="0" smtClean="0"/>
              <a:t>.</a:t>
            </a:r>
            <a:endParaRPr lang="en-GB" sz="2400" dirty="0" smtClean="0"/>
          </a:p>
          <a:p>
            <a:pPr marL="0" indent="0">
              <a:buNone/>
            </a:pPr>
            <a:r>
              <a:rPr lang="sq-AL" sz="2400" dirty="0" smtClean="0"/>
              <a:t> </a:t>
            </a:r>
            <a:r>
              <a:rPr lang="sq-AL" sz="2400" dirty="0"/>
              <a:t>•        Nxenesit lejohen të përsërisin veprimin deri sa të arrihen objektivat e ores mesimore</a:t>
            </a:r>
            <a:endParaRPr lang="sq-AL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sq-AL" sz="2400" b="1" dirty="0" smtClean="0"/>
              <a:t>Zhvillimi </a:t>
            </a:r>
            <a:r>
              <a:rPr lang="sq-AL" sz="2400" b="1" dirty="0"/>
              <a:t>i demonstrimit</a:t>
            </a:r>
            <a:r>
              <a:rPr lang="sq-AL" sz="2400" b="1" u="sng" dirty="0"/>
              <a:t/>
            </a:r>
            <a:br>
              <a:rPr lang="sq-AL" sz="2400" b="1" u="sng" dirty="0"/>
            </a:br>
            <a:endParaRPr lang="sq-AL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63757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Vë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në përdorim të gjitha shqisat, si rrjedhim ajo që demonstrohet ngulitet më mire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Gjallëron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orën e mësimit, ndihmon drejtpërdrejt në gjendjen emocionale të nxënësve. Ata ndjejnë kënaqësi pas suksesit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Nxit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vetëveprimin dhe vetëbesimin e nxënësve.</a:t>
            </a:r>
            <a:b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q-AL" sz="2400" dirty="0">
                <a:latin typeface="Arial" panose="020B0604020202020204" pitchFamily="34" charset="0"/>
                <a:cs typeface="Arial" panose="020B0604020202020204" pitchFamily="34" charset="0"/>
              </a:rPr>
              <a:t>jep mundësi të shpjegojë duke vepruar dhe te nxjere perfundime vete per dukurite proceset etj</a:t>
            </a:r>
            <a:r>
              <a:rPr lang="sq-A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sz="24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q-AL" sz="2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2000" dirty="0"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br>
              <a:rPr lang="sq-A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q-A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Avantazhet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sq-AL" sz="2400" b="1" dirty="0">
                <a:latin typeface="Arial" panose="020B0604020202020204" pitchFamily="34" charset="0"/>
                <a:cs typeface="Arial" panose="020B0604020202020204" pitchFamily="34" charset="0"/>
              </a:rPr>
              <a:t>metodes se demostrimit dhe perdorimit te mjeteve mesimore</a:t>
            </a:r>
          </a:p>
        </p:txBody>
      </p:sp>
    </p:spTree>
    <p:extLst>
      <p:ext uri="{BB962C8B-B14F-4D97-AF65-F5344CB8AC3E}">
        <p14:creationId xmlns="" xmlns:p14="http://schemas.microsoft.com/office/powerpoint/2010/main" val="236864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sq-AL" sz="2800" dirty="0">
                <a:latin typeface="Georgia" panose="02040502050405020303" pitchFamily="18" charset="0"/>
              </a:rPr>
              <a:t>Kërkon shumë mjete e pajisje që aktualisht mësuesit nuk i kanë</a:t>
            </a:r>
            <a:r>
              <a:rPr lang="sq-AL" sz="2800" dirty="0" smtClean="0">
                <a:latin typeface="Georgia" panose="02040502050405020303" pitchFamily="18" charset="0"/>
              </a:rPr>
              <a:t>.</a:t>
            </a:r>
            <a:endParaRPr lang="en-GB" sz="2800" dirty="0" smtClean="0">
              <a:latin typeface="Georgia" panose="02040502050405020303" pitchFamily="18" charset="0"/>
            </a:endParaRPr>
          </a:p>
          <a:p>
            <a:pPr marL="457200" indent="-457200"/>
            <a:r>
              <a:rPr lang="sq-AL" sz="2800" dirty="0" smtClean="0">
                <a:latin typeface="Georgia" panose="02040502050405020303" pitchFamily="18" charset="0"/>
              </a:rPr>
              <a:t>Kërkon </a:t>
            </a:r>
            <a:r>
              <a:rPr lang="sq-AL" sz="2800" dirty="0">
                <a:latin typeface="Georgia" panose="02040502050405020303" pitchFamily="18" charset="0"/>
              </a:rPr>
              <a:t>kohe, pergatitje e motivim nga mësuesit</a:t>
            </a:r>
            <a:r>
              <a:rPr lang="sq-AL" sz="2800" dirty="0" smtClean="0">
                <a:latin typeface="Georgia" panose="02040502050405020303" pitchFamily="18" charset="0"/>
              </a:rPr>
              <a:t>.</a:t>
            </a:r>
            <a:endParaRPr lang="en-GB" sz="2800" dirty="0" smtClean="0">
              <a:latin typeface="Georgia" panose="02040502050405020303" pitchFamily="18" charset="0"/>
            </a:endParaRPr>
          </a:p>
          <a:p>
            <a:pPr marL="457200" indent="-457200"/>
            <a:r>
              <a:rPr lang="sq-AL" sz="2800" dirty="0" smtClean="0">
                <a:latin typeface="Georgia" panose="02040502050405020303" pitchFamily="18" charset="0"/>
              </a:rPr>
              <a:t>Po </a:t>
            </a:r>
            <a:r>
              <a:rPr lang="sq-AL" sz="2800" dirty="0">
                <a:latin typeface="Georgia" panose="02040502050405020303" pitchFamily="18" charset="0"/>
              </a:rPr>
              <a:t>nuk u përgatit me kujdes, demonstrimi </a:t>
            </a:r>
            <a:r>
              <a:rPr lang="en-GB" sz="2800" dirty="0" err="1">
                <a:latin typeface="Georgia" panose="02040502050405020303" pitchFamily="18" charset="0"/>
              </a:rPr>
              <a:t>dhe</a:t>
            </a:r>
            <a:r>
              <a:rPr lang="en-GB" sz="2800" dirty="0">
                <a:latin typeface="Georgia" panose="02040502050405020303" pitchFamily="18" charset="0"/>
              </a:rPr>
              <a:t> </a:t>
            </a:r>
            <a:r>
              <a:rPr lang="en-GB" sz="2800" dirty="0" err="1">
                <a:latin typeface="Georgia" panose="02040502050405020303" pitchFamily="18" charset="0"/>
              </a:rPr>
              <a:t>mjeti</a:t>
            </a:r>
            <a:r>
              <a:rPr lang="en-GB" sz="2800" dirty="0">
                <a:latin typeface="Georgia" panose="02040502050405020303" pitchFamily="18" charset="0"/>
              </a:rPr>
              <a:t> </a:t>
            </a:r>
            <a:r>
              <a:rPr lang="sq-AL" sz="2800" dirty="0">
                <a:latin typeface="Georgia" panose="02040502050405020303" pitchFamily="18" charset="0"/>
              </a:rPr>
              <a:t>mund ta humbë fuksionin e tij, bëhet sa për të kaluar radhën, zhvendoset vëmendja e nxënësve si dhe nuk permbushen objektivat e ores mesimore</a:t>
            </a:r>
            <a:r>
              <a:rPr lang="sq-AL" sz="2800" dirty="0" smtClean="0">
                <a:latin typeface="Georgia" panose="02040502050405020303" pitchFamily="18" charset="0"/>
              </a:rPr>
              <a:t>.</a:t>
            </a:r>
            <a:endParaRPr lang="en-GB" sz="2800" dirty="0" smtClean="0">
              <a:latin typeface="Georgia" panose="02040502050405020303" pitchFamily="18" charset="0"/>
            </a:endParaRPr>
          </a:p>
          <a:p>
            <a:pPr marL="457200" indent="-457200"/>
            <a:r>
              <a:rPr lang="en-GB" sz="2800" dirty="0" smtClean="0">
                <a:latin typeface="Georgia" panose="02040502050405020303" pitchFamily="18" charset="0"/>
              </a:rPr>
              <a:t>P</a:t>
            </a:r>
            <a:r>
              <a:rPr lang="sq-AL" sz="2800" dirty="0" smtClean="0">
                <a:latin typeface="Georgia" panose="02040502050405020303" pitchFamily="18" charset="0"/>
              </a:rPr>
              <a:t>roceset </a:t>
            </a:r>
            <a:r>
              <a:rPr lang="sq-AL" sz="2800" dirty="0">
                <a:latin typeface="Georgia" panose="02040502050405020303" pitchFamily="18" charset="0"/>
              </a:rPr>
              <a:t>mund të jenë të rrezikshme, të kushtueshme, të vështira dhe kërkojnë kohë e </a:t>
            </a:r>
            <a:r>
              <a:rPr lang="sq-AL" sz="2800" dirty="0" smtClean="0">
                <a:latin typeface="Georgia" panose="02040502050405020303" pitchFamily="18" charset="0"/>
              </a:rPr>
              <a:t>saktësi</a:t>
            </a:r>
            <a:r>
              <a:rPr lang="en-GB" sz="2800" dirty="0">
                <a:latin typeface="Georgia" panose="02040502050405020303" pitchFamily="18" charset="0"/>
              </a:rPr>
              <a:t>.</a:t>
            </a:r>
            <a:endParaRPr lang="en-GB" sz="2800" dirty="0" smtClean="0">
              <a:latin typeface="Georgia" panose="02040502050405020303" pitchFamily="18" charset="0"/>
            </a:endParaRPr>
          </a:p>
          <a:p>
            <a:pPr marL="457200" indent="-457200"/>
            <a:r>
              <a:rPr lang="en-GB" sz="2800" dirty="0" smtClean="0">
                <a:latin typeface="Georgia" panose="02040502050405020303" pitchFamily="18" charset="0"/>
              </a:rPr>
              <a:t>S</a:t>
            </a:r>
            <a:r>
              <a:rPr lang="sq-AL" sz="2800" dirty="0" smtClean="0">
                <a:latin typeface="Georgia" panose="02040502050405020303" pitchFamily="18" charset="0"/>
              </a:rPr>
              <a:t>hpesh </a:t>
            </a:r>
            <a:r>
              <a:rPr lang="sq-AL" sz="2800" dirty="0">
                <a:latin typeface="Georgia" panose="02040502050405020303" pitchFamily="18" charset="0"/>
              </a:rPr>
              <a:t>demonstrimi kërkon aftësi manipuluese që nxënësit nuk i </a:t>
            </a:r>
            <a:r>
              <a:rPr lang="sq-AL" sz="2800" dirty="0" smtClean="0">
                <a:latin typeface="Georgia" panose="02040502050405020303" pitchFamily="18" charset="0"/>
              </a:rPr>
              <a:t>zotërojnë</a:t>
            </a:r>
            <a:r>
              <a:rPr lang="en-GB" sz="2800" dirty="0" smtClean="0">
                <a:latin typeface="Georgia" panose="02040502050405020303" pitchFamily="18" charset="0"/>
              </a:rPr>
              <a:t>.</a:t>
            </a:r>
            <a:r>
              <a:rPr lang="sq-AL" sz="2800" dirty="0">
                <a:latin typeface="Georgia" panose="02040502050405020303" pitchFamily="18" charset="0"/>
              </a:rPr>
              <a:t/>
            </a:r>
            <a:br>
              <a:rPr lang="sq-AL" sz="2800" dirty="0">
                <a:latin typeface="Georgia" panose="02040502050405020303" pitchFamily="18" charset="0"/>
              </a:rPr>
            </a:br>
            <a:endParaRPr lang="sq-AL" sz="2800" dirty="0">
              <a:latin typeface="Georgia" panose="02040502050405020303" pitchFamily="18" charset="0"/>
            </a:endParaRPr>
          </a:p>
          <a:p>
            <a:endParaRPr lang="sq-A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q-AL" sz="2400" u="sng" dirty="0">
                <a:latin typeface="Georgia" panose="02040502050405020303" pitchFamily="18" charset="0"/>
              </a:rPr>
              <a:t>Probleme</a:t>
            </a:r>
            <a:endParaRPr lang="sq-AL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850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sq-AL" dirty="0"/>
              <a:t>Perdorimi i mjeteve </a:t>
            </a:r>
            <a:r>
              <a:rPr lang="sq-AL" dirty="0" smtClean="0"/>
              <a:t>mesimore</a:t>
            </a:r>
            <a:r>
              <a:rPr lang="en-GB" dirty="0" smtClean="0"/>
              <a:t> </a:t>
            </a:r>
            <a:r>
              <a:rPr lang="sq-AL" dirty="0" smtClean="0"/>
              <a:t>ne </a:t>
            </a:r>
            <a:r>
              <a:rPr lang="sq-AL" dirty="0"/>
              <a:t>mesimdhenien dhe procesin e te nxenit ne lenden e kimise dhe biologjise ndihmon </a:t>
            </a:r>
            <a:r>
              <a:rPr lang="sq-AL" dirty="0" smtClean="0"/>
              <a:t>ne</a:t>
            </a:r>
            <a:r>
              <a:rPr lang="en-GB" dirty="0" smtClean="0"/>
              <a:t>:</a:t>
            </a:r>
          </a:p>
          <a:p>
            <a:r>
              <a:rPr lang="sq-AL" dirty="0" smtClean="0"/>
              <a:t> </a:t>
            </a:r>
            <a:r>
              <a:rPr lang="sq-AL" dirty="0"/>
              <a:t>konkretizimin e ideve dhe dukurive </a:t>
            </a:r>
            <a:r>
              <a:rPr lang="sq-AL" dirty="0" smtClean="0"/>
              <a:t>,</a:t>
            </a:r>
            <a:endParaRPr lang="en-GB" dirty="0" smtClean="0"/>
          </a:p>
          <a:p>
            <a:r>
              <a:rPr lang="sq-AL" dirty="0" smtClean="0"/>
              <a:t> </a:t>
            </a:r>
            <a:r>
              <a:rPr lang="sq-AL" dirty="0"/>
              <a:t>ne aplikimin e metodave dhe strategjive te mesimdhenies, si dhe e bejne mesimin me interesant dhe me rezultativ per nxenesit. </a:t>
            </a:r>
            <a:endParaRPr lang="en-GB" dirty="0" smtClean="0"/>
          </a:p>
          <a:p>
            <a:r>
              <a:rPr lang="sq-AL" dirty="0" smtClean="0"/>
              <a:t>Tablote</a:t>
            </a:r>
            <a:r>
              <a:rPr lang="sq-AL" dirty="0"/>
              <a:t>, atlaset,  fotografite, filmat dokumentare, diagramat, skicat ne derrasen e zeze, koleksionet( p.sh. te likuideve apo maketeve anatomike). aparatet , enet e paisjet kimike, jane disa nga mjetet ilustruese qe luajne nje rol te rendesishem ne mesimdhenien e ketyre lendeve.</a:t>
            </a:r>
            <a:br>
              <a:rPr lang="sq-AL" dirty="0"/>
            </a:br>
            <a:endParaRPr lang="sq-AL" dirty="0"/>
          </a:p>
          <a:p>
            <a:endParaRPr lang="sq-A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en-GB" sz="2400" b="1" dirty="0" err="1" smtClean="0"/>
              <a:t>Disa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nga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mjetet</a:t>
            </a:r>
            <a:r>
              <a:rPr lang="en-GB" sz="2400" b="1" dirty="0" smtClean="0"/>
              <a:t>:</a:t>
            </a:r>
            <a:endParaRPr lang="sq-AL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232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uppo di bambini felici nella scuola classrom, prendere appunti e lezioni di anatomia e biologia con insegnante di apprendimento Archivio Fotografico - 830448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24745"/>
            <a:ext cx="266429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 err="1" smtClean="0"/>
              <a:t>Mjete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qe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perdoren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gjate</a:t>
            </a:r>
            <a:r>
              <a:rPr lang="en-GB" sz="2400" b="1" dirty="0" smtClean="0"/>
              <a:t> ores se </a:t>
            </a:r>
            <a:r>
              <a:rPr lang="en-GB" sz="2400" b="1" dirty="0" err="1" smtClean="0"/>
              <a:t>biologjise</a:t>
            </a:r>
            <a:endParaRPr lang="sq-AL" sz="2400" b="1" dirty="0"/>
          </a:p>
        </p:txBody>
      </p:sp>
      <p:pic>
        <p:nvPicPr>
          <p:cNvPr id="5" name="Picture 4" descr="Biologia : Smettere di fumare concetto di uno scheletro umano con sigaretta su sfondo nero Archivio Fotografico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1340768"/>
            <a:ext cx="213186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ologia : Illustrazione della struttura della cellula batteric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4221088"/>
            <a:ext cx="36440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uglena Diagramma Archivio Fotografico - 2084232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49300"/>
            <a:ext cx="2736304" cy="268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img.alibaba.com/photo/263647353/laboratory_Educational_equipment_Student_Microscoloe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9816"/>
            <a:ext cx="3113906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15216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olescente nella classe di scienze Archivio Fotografico - 1888658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5638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ncetto di mitosi, illustrazione 3d Archivio Fotografico - 1047671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381642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ologia : Il progetto cervello umano illustra la diversa area s della parte del cervello di una serie di blueprint medica Archivio Fotografico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iologia : Struttura di un batteriofago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64" y="3214464"/>
            <a:ext cx="3209925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30610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Lab bench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1075"/>
            <a:ext cx="5112568" cy="25919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 err="1" smtClean="0"/>
              <a:t>Mjete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qe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perdoren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gjate</a:t>
            </a:r>
            <a:r>
              <a:rPr lang="en-GB" sz="2400" b="1" dirty="0" smtClean="0"/>
              <a:t> ores se </a:t>
            </a:r>
            <a:r>
              <a:rPr lang="en-GB" sz="2400" b="1" dirty="0" err="1" smtClean="0"/>
              <a:t>kimise</a:t>
            </a:r>
            <a:r>
              <a:rPr lang="en-GB" sz="2400" b="1" dirty="0" smtClean="0"/>
              <a:t>:</a:t>
            </a:r>
            <a:endParaRPr lang="sq-AL" sz="2400" b="1" dirty="0"/>
          </a:p>
        </p:txBody>
      </p:sp>
      <p:pic>
        <p:nvPicPr>
          <p:cNvPr id="5" name="Picture 4" descr="Biologia : Bambino in possesso di pallone in classe chimica.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309634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Glaskolben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46449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funsci.com/fun3_it/acidi/acidi_0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52839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996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Faktorët</a:t>
            </a:r>
            <a:r>
              <a:rPr lang="en-US" dirty="0" smtClean="0"/>
              <a:t> </a:t>
            </a:r>
            <a:r>
              <a:rPr lang="en-US" dirty="0" err="1" smtClean="0"/>
              <a:t>objektivë</a:t>
            </a:r>
            <a:r>
              <a:rPr lang="en-US" dirty="0" smtClean="0"/>
              <a:t> janë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integrale</a:t>
            </a:r>
            <a:r>
              <a:rPr lang="en-US" dirty="0" smtClean="0"/>
              <a:t> e </a:t>
            </a:r>
            <a:r>
              <a:rPr lang="en-US" dirty="0" err="1" smtClean="0"/>
              <a:t>sistemit</a:t>
            </a:r>
            <a:r>
              <a:rPr lang="en-US" dirty="0" smtClean="0"/>
              <a:t> </a:t>
            </a:r>
            <a:r>
              <a:rPr lang="en-US" dirty="0" err="1" smtClean="0"/>
              <a:t>bashkëkohor</a:t>
            </a:r>
            <a:r>
              <a:rPr lang="en-US" dirty="0" smtClean="0"/>
              <a:t> të </a:t>
            </a:r>
            <a:r>
              <a:rPr lang="en-US" dirty="0" err="1" smtClean="0"/>
              <a:t>organizimit</a:t>
            </a:r>
            <a:r>
              <a:rPr lang="en-US" dirty="0" smtClean="0"/>
              <a:t> të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Faktorët</a:t>
            </a:r>
            <a:r>
              <a:rPr lang="en-US" dirty="0" smtClean="0"/>
              <a:t> </a:t>
            </a:r>
            <a:r>
              <a:rPr lang="en-US" dirty="0" err="1" smtClean="0"/>
              <a:t>objektivë</a:t>
            </a:r>
            <a:r>
              <a:rPr lang="en-US" dirty="0" smtClean="0"/>
              <a:t>,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pasuar</a:t>
            </a:r>
            <a:r>
              <a:rPr lang="en-US" dirty="0" smtClean="0"/>
              <a:t> dhe </a:t>
            </a:r>
            <a:r>
              <a:rPr lang="en-US" dirty="0" err="1" smtClean="0"/>
              <a:t>pasojnë</a:t>
            </a:r>
            <a:r>
              <a:rPr lang="en-US" dirty="0" smtClean="0"/>
              <a:t> </a:t>
            </a:r>
            <a:r>
              <a:rPr lang="en-US" dirty="0" err="1" smtClean="0"/>
              <a:t>mjaft</a:t>
            </a:r>
            <a:r>
              <a:rPr lang="en-US" dirty="0" smtClean="0"/>
              <a:t> </a:t>
            </a:r>
            <a:r>
              <a:rPr lang="en-US" dirty="0" err="1" smtClean="0"/>
              <a:t>ndryshime</a:t>
            </a:r>
            <a:r>
              <a:rPr lang="en-US" dirty="0" smtClean="0"/>
              <a:t>, </a:t>
            </a:r>
            <a:r>
              <a:rPr lang="en-US" dirty="0" err="1" smtClean="0"/>
              <a:t>gjë</a:t>
            </a:r>
            <a:r>
              <a:rPr lang="en-US" dirty="0" smtClean="0"/>
              <a:t> që </a:t>
            </a:r>
            <a:r>
              <a:rPr lang="en-US" dirty="0" err="1" smtClean="0"/>
              <a:t>varet</a:t>
            </a:r>
            <a:r>
              <a:rPr lang="en-US" dirty="0" smtClean="0"/>
              <a:t> nga </a:t>
            </a:r>
            <a:r>
              <a:rPr lang="en-US" dirty="0" err="1" smtClean="0"/>
              <a:t>shkalla</a:t>
            </a:r>
            <a:r>
              <a:rPr lang="en-US" dirty="0" smtClean="0"/>
              <a:t> e </a:t>
            </a:r>
            <a:r>
              <a:rPr lang="en-US" dirty="0" err="1" smtClean="0"/>
              <a:t>zhvillimit</a:t>
            </a:r>
            <a:r>
              <a:rPr lang="en-US" dirty="0" smtClean="0"/>
              <a:t> të </a:t>
            </a:r>
            <a:r>
              <a:rPr lang="en-US" dirty="0" err="1" smtClean="0"/>
              <a:t>teorisë</a:t>
            </a:r>
            <a:r>
              <a:rPr lang="en-US" dirty="0" smtClean="0"/>
              <a:t> dhe </a:t>
            </a:r>
            <a:r>
              <a:rPr lang="en-US" dirty="0" err="1" smtClean="0"/>
              <a:t>praktikës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Në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multifaktoral</a:t>
            </a:r>
            <a:r>
              <a:rPr lang="en-US" dirty="0" smtClean="0"/>
              <a:t> </a:t>
            </a:r>
            <a:r>
              <a:rPr lang="en-US" dirty="0" err="1" smtClean="0"/>
              <a:t>mësimor</a:t>
            </a:r>
            <a:r>
              <a:rPr lang="en-US" dirty="0" smtClean="0"/>
              <a:t>, </a:t>
            </a:r>
            <a:r>
              <a:rPr lang="en-US" dirty="0" err="1" smtClean="0"/>
              <a:t>faktorët</a:t>
            </a:r>
            <a:r>
              <a:rPr lang="en-US" dirty="0" smtClean="0"/>
              <a:t> </a:t>
            </a:r>
            <a:r>
              <a:rPr lang="en-US" dirty="0" err="1" smtClean="0"/>
              <a:t>objektivë</a:t>
            </a:r>
            <a:r>
              <a:rPr lang="en-US" dirty="0" smtClean="0"/>
              <a:t>, </a:t>
            </a:r>
            <a:r>
              <a:rPr lang="en-US" dirty="0" err="1" smtClean="0"/>
              <a:t>zënë</a:t>
            </a:r>
            <a:r>
              <a:rPr lang="en-US" dirty="0" smtClean="0"/>
              <a:t> një vend të </a:t>
            </a:r>
            <a:r>
              <a:rPr lang="en-US" dirty="0" err="1" smtClean="0"/>
              <a:t>posaçëm</a:t>
            </a:r>
            <a:r>
              <a:rPr lang="en-US" dirty="0" smtClean="0"/>
              <a:t>, pare nga </a:t>
            </a:r>
            <a:r>
              <a:rPr lang="en-US" dirty="0" err="1" smtClean="0"/>
              <a:t>aspekti</a:t>
            </a:r>
            <a:r>
              <a:rPr lang="en-US" dirty="0" smtClean="0"/>
              <a:t> i </a:t>
            </a:r>
            <a:r>
              <a:rPr lang="en-US" dirty="0" err="1" smtClean="0"/>
              <a:t>vlerës</a:t>
            </a:r>
            <a:r>
              <a:rPr lang="en-US" dirty="0" smtClean="0"/>
              <a:t> </a:t>
            </a:r>
            <a:r>
              <a:rPr lang="en-US" dirty="0" err="1" smtClean="0"/>
              <a:t>didaktike</a:t>
            </a:r>
            <a:r>
              <a:rPr lang="en-US" dirty="0" smtClean="0"/>
              <a:t> që </a:t>
            </a:r>
            <a:r>
              <a:rPr lang="en-US" dirty="0" err="1" smtClean="0"/>
              <a:t>kanë</a:t>
            </a:r>
            <a:r>
              <a:rPr lang="en-US" dirty="0" smtClean="0"/>
              <a:t> në </a:t>
            </a:r>
            <a:r>
              <a:rPr lang="en-US" dirty="0" err="1" smtClean="0"/>
              <a:t>realizimin</a:t>
            </a:r>
            <a:r>
              <a:rPr lang="en-US" dirty="0" smtClean="0"/>
              <a:t> e </a:t>
            </a:r>
            <a:r>
              <a:rPr lang="en-US" dirty="0" err="1" smtClean="0"/>
              <a:t>detyrave</a:t>
            </a:r>
            <a:r>
              <a:rPr lang="en-US" dirty="0" smtClean="0"/>
              <a:t> </a:t>
            </a:r>
            <a:r>
              <a:rPr lang="en-US" dirty="0" err="1" smtClean="0"/>
              <a:t>edukative</a:t>
            </a:r>
            <a:r>
              <a:rPr lang="en-US" dirty="0" smtClean="0"/>
              <a:t> dhe </a:t>
            </a:r>
            <a:r>
              <a:rPr lang="en-US" dirty="0" err="1" smtClean="0"/>
              <a:t>arsimore</a:t>
            </a:r>
            <a:r>
              <a:rPr lang="en-US" dirty="0" smtClean="0"/>
              <a:t> në </a:t>
            </a:r>
            <a:r>
              <a:rPr lang="en-US" dirty="0" err="1" smtClean="0"/>
              <a:t>punën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Përmbajtja</a:t>
            </a:r>
            <a:r>
              <a:rPr lang="en-US" dirty="0" smtClean="0"/>
              <a:t> dhe </a:t>
            </a:r>
            <a:r>
              <a:rPr lang="en-US" dirty="0" err="1" smtClean="0"/>
              <a:t>struktura</a:t>
            </a:r>
            <a:r>
              <a:rPr lang="en-US" dirty="0" smtClean="0"/>
              <a:t> e </a:t>
            </a:r>
            <a:r>
              <a:rPr lang="en-US" dirty="0" err="1" smtClean="0"/>
              <a:t>faktorëve</a:t>
            </a:r>
            <a:r>
              <a:rPr lang="en-US" dirty="0" smtClean="0"/>
              <a:t> </a:t>
            </a:r>
            <a:r>
              <a:rPr lang="en-US" dirty="0" err="1" smtClean="0"/>
              <a:t>objektivë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shumëllojshme</a:t>
            </a:r>
            <a:r>
              <a:rPr lang="en-US" dirty="0" smtClean="0"/>
              <a:t> dhe  </a:t>
            </a:r>
            <a:r>
              <a:rPr lang="en-US" dirty="0" err="1" smtClean="0"/>
              <a:t>përveç</a:t>
            </a:r>
            <a:r>
              <a:rPr lang="en-US" dirty="0" smtClean="0"/>
              <a:t> </a:t>
            </a:r>
            <a:r>
              <a:rPr lang="en-US" dirty="0" err="1" smtClean="0"/>
              <a:t>rrethit</a:t>
            </a:r>
            <a:r>
              <a:rPr lang="en-US" dirty="0" smtClean="0"/>
              <a:t> </a:t>
            </a:r>
            <a:r>
              <a:rPr lang="en-US" dirty="0" err="1" smtClean="0"/>
              <a:t>shoqëror</a:t>
            </a:r>
            <a:r>
              <a:rPr lang="en-US" dirty="0" smtClean="0"/>
              <a:t>, </a:t>
            </a:r>
            <a:r>
              <a:rPr lang="en-US" dirty="0" err="1" smtClean="0"/>
              <a:t>përfshin</a:t>
            </a:r>
            <a:r>
              <a:rPr lang="en-US" dirty="0" smtClean="0"/>
              <a:t> edhe: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1. </a:t>
            </a:r>
            <a:r>
              <a:rPr lang="en-US" dirty="0" err="1" smtClean="0">
                <a:solidFill>
                  <a:schemeClr val="accent2"/>
                </a:solidFill>
              </a:rPr>
              <a:t>Përmbajtjen</a:t>
            </a:r>
            <a:r>
              <a:rPr lang="en-US" dirty="0" smtClean="0">
                <a:solidFill>
                  <a:schemeClr val="accent2"/>
                </a:solidFill>
              </a:rPr>
              <a:t> e </a:t>
            </a:r>
            <a:r>
              <a:rPr lang="en-US" dirty="0" err="1" smtClean="0">
                <a:solidFill>
                  <a:schemeClr val="accent2"/>
                </a:solidFill>
              </a:rPr>
              <a:t>punës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mësimore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Pajisjet</a:t>
            </a:r>
            <a:r>
              <a:rPr lang="en-US" b="1" dirty="0" smtClean="0"/>
              <a:t> dhe bazën </a:t>
            </a:r>
            <a:r>
              <a:rPr lang="en-US" b="1" dirty="0" err="1" smtClean="0"/>
              <a:t>materiale</a:t>
            </a:r>
            <a:r>
              <a:rPr lang="en-US" dirty="0" smtClean="0"/>
              <a:t> për </a:t>
            </a:r>
            <a:r>
              <a:rPr lang="en-US" dirty="0" err="1" smtClean="0"/>
              <a:t>realizimin</a:t>
            </a:r>
            <a:r>
              <a:rPr lang="en-US" dirty="0" smtClean="0"/>
              <a:t> e </a:t>
            </a:r>
            <a:r>
              <a:rPr lang="en-US" dirty="0" err="1" smtClean="0"/>
              <a:t>plotë</a:t>
            </a:r>
            <a:r>
              <a:rPr lang="en-US" dirty="0" smtClean="0"/>
              <a:t> të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3. </a:t>
            </a:r>
            <a:r>
              <a:rPr lang="en-US" dirty="0" err="1" smtClean="0">
                <a:solidFill>
                  <a:srgbClr val="00B050"/>
                </a:solidFill>
              </a:rPr>
              <a:t>Shkallën</a:t>
            </a:r>
            <a:r>
              <a:rPr lang="en-US" dirty="0" smtClean="0">
                <a:solidFill>
                  <a:srgbClr val="00B050"/>
                </a:solidFill>
              </a:rPr>
              <a:t> e </a:t>
            </a:r>
            <a:r>
              <a:rPr lang="en-US" dirty="0" err="1" smtClean="0">
                <a:solidFill>
                  <a:srgbClr val="00B050"/>
                </a:solidFill>
              </a:rPr>
              <a:t>zhvillimit</a:t>
            </a:r>
            <a:r>
              <a:rPr lang="en-US" dirty="0" smtClean="0">
                <a:solidFill>
                  <a:srgbClr val="00B050"/>
                </a:solidFill>
              </a:rPr>
              <a:t> të </a:t>
            </a:r>
            <a:r>
              <a:rPr lang="en-US" dirty="0" err="1" smtClean="0">
                <a:solidFill>
                  <a:srgbClr val="00B050"/>
                </a:solidFill>
              </a:rPr>
              <a:t>sistemit</a:t>
            </a:r>
            <a:r>
              <a:rPr lang="en-US" dirty="0" smtClean="0">
                <a:solidFill>
                  <a:srgbClr val="00B050"/>
                </a:solidFill>
              </a:rPr>
              <a:t> të </a:t>
            </a:r>
            <a:r>
              <a:rPr lang="en-US" dirty="0" err="1" smtClean="0">
                <a:solidFill>
                  <a:srgbClr val="00B050"/>
                </a:solidFill>
              </a:rPr>
              <a:t>disiplinave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shkencore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pedagogjike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FAKTORËT OBJEKTIVË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greiner-bio-one.it/immagini/pipette_pasteu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88432" cy="300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3bscientific.it/imagelibrary/U14210/meccanica/U14210_set-di-10-becher-forma-bass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2054"/>
            <a:ext cx="20490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difossombrone.it/images/biochimica/IIesercitazione_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88432" cy="277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pload.wikimedia.org/wikipedia/commons/thumb/4/49/Electrolysis.svg/220px-Electrolysis.svg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5"/>
            <a:ext cx="3168352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ts4.explicit.bing.net/th?id=H.4872293686905931&amp;pid=15.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5"/>
            <a:ext cx="2857500" cy="239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1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914400"/>
            <a:ext cx="815340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FALEMINDERIT!</a:t>
            </a: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PUNOI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MAJLINDA  KROMIDHA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EDLIRA EKMEKCIU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ELVIRA </a:t>
            </a:r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IBERSHIMI</a:t>
            </a:r>
          </a:p>
          <a:p>
            <a:pPr algn="ctr"/>
            <a:r>
              <a:rPr lang="en-US" sz="2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NENTOR  2013</a:t>
            </a:r>
            <a:endParaRPr lang="en-U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Faktorë</a:t>
            </a:r>
            <a:r>
              <a:rPr lang="en-US" dirty="0" smtClean="0"/>
              <a:t> të </a:t>
            </a:r>
            <a:r>
              <a:rPr lang="en-US" dirty="0" err="1" smtClean="0"/>
              <a:t>kategorisë</a:t>
            </a:r>
            <a:r>
              <a:rPr lang="en-US" dirty="0" smtClean="0"/>
              <a:t> </a:t>
            </a:r>
            <a:r>
              <a:rPr lang="en-US" dirty="0" err="1" smtClean="0"/>
              <a:t>objektive</a:t>
            </a:r>
            <a:r>
              <a:rPr lang="en-US" dirty="0" smtClean="0"/>
              <a:t> me </a:t>
            </a:r>
            <a:r>
              <a:rPr lang="en-US" dirty="0" err="1" smtClean="0"/>
              <a:t>ndikim</a:t>
            </a:r>
            <a:r>
              <a:rPr lang="en-US" dirty="0" smtClean="0"/>
              <a:t> të </a:t>
            </a:r>
            <a:r>
              <a:rPr lang="en-US" dirty="0" err="1" smtClean="0"/>
              <a:t>drejtpërdrejtë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të </a:t>
            </a:r>
            <a:r>
              <a:rPr lang="en-US" dirty="0" err="1" smtClean="0"/>
              <a:t>tërthortë</a:t>
            </a:r>
            <a:r>
              <a:rPr lang="en-US" dirty="0" smtClean="0"/>
              <a:t> në </a:t>
            </a:r>
            <a:r>
              <a:rPr lang="en-US" dirty="0" err="1" smtClean="0"/>
              <a:t>mësim</a:t>
            </a:r>
            <a:r>
              <a:rPr lang="en-US" dirty="0" smtClean="0"/>
              <a:t> janë </a:t>
            </a:r>
            <a:r>
              <a:rPr lang="en-US" dirty="0" err="1" smtClean="0"/>
              <a:t>objektet</a:t>
            </a:r>
            <a:r>
              <a:rPr lang="en-US" dirty="0" smtClean="0"/>
              <a:t> dhe </a:t>
            </a:r>
            <a:r>
              <a:rPr lang="en-US" dirty="0" err="1" smtClean="0"/>
              <a:t>mjetet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,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me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ndihmëse</a:t>
            </a:r>
            <a:r>
              <a:rPr lang="en-US" dirty="0" smtClean="0"/>
              <a:t>, të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pasqyrojnë</a:t>
            </a:r>
            <a:r>
              <a:rPr lang="en-US" dirty="0" smtClean="0"/>
              <a:t> </a:t>
            </a:r>
            <a:r>
              <a:rPr lang="en-US" dirty="0" err="1" smtClean="0"/>
              <a:t>gjendjen</a:t>
            </a:r>
            <a:r>
              <a:rPr lang="en-US" dirty="0" smtClean="0"/>
              <a:t> dhe bazën </a:t>
            </a:r>
            <a:r>
              <a:rPr lang="en-US" dirty="0" err="1" smtClean="0"/>
              <a:t>materiale</a:t>
            </a:r>
            <a:r>
              <a:rPr lang="en-US" dirty="0" smtClean="0"/>
              <a:t> të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 smtClean="0"/>
              <a:t>fjalën</a:t>
            </a:r>
            <a:r>
              <a:rPr lang="en-US" dirty="0" smtClean="0"/>
              <a:t> “</a:t>
            </a:r>
            <a:r>
              <a:rPr lang="en-US" dirty="0" err="1" smtClean="0"/>
              <a:t>standarde</a:t>
            </a:r>
            <a:r>
              <a:rPr lang="en-US" dirty="0" smtClean="0"/>
              <a:t>” </a:t>
            </a:r>
            <a:r>
              <a:rPr lang="en-US" dirty="0" err="1" smtClean="0"/>
              <a:t>nënkuptojmë</a:t>
            </a:r>
            <a:r>
              <a:rPr lang="en-US" dirty="0" smtClean="0"/>
              <a:t> </a:t>
            </a:r>
            <a:r>
              <a:rPr lang="en-US" dirty="0" err="1" smtClean="0"/>
              <a:t>kërkesat</a:t>
            </a:r>
            <a:r>
              <a:rPr lang="en-US" dirty="0" smtClean="0"/>
              <a:t> e </a:t>
            </a:r>
            <a:r>
              <a:rPr lang="en-US" dirty="0" err="1" smtClean="0"/>
              <a:t>detyrueshme</a:t>
            </a:r>
            <a:r>
              <a:rPr lang="en-US" dirty="0" smtClean="0"/>
              <a:t>, që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të një </a:t>
            </a:r>
            <a:r>
              <a:rPr lang="en-US" dirty="0" err="1" smtClean="0"/>
              <a:t>parametri</a:t>
            </a:r>
            <a:r>
              <a:rPr lang="en-US" dirty="0" smtClean="0"/>
              <a:t> të </a:t>
            </a:r>
            <a:r>
              <a:rPr lang="en-US" dirty="0" err="1" smtClean="0"/>
              <a:t>miratuar</a:t>
            </a:r>
            <a:r>
              <a:rPr lang="en-US" dirty="0" smtClean="0"/>
              <a:t> si </a:t>
            </a:r>
            <a:r>
              <a:rPr lang="en-US" dirty="0" err="1" smtClean="0"/>
              <a:t>normë</a:t>
            </a:r>
            <a:r>
              <a:rPr lang="en-US" dirty="0" smtClean="0"/>
              <a:t> për të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institucionet</a:t>
            </a:r>
            <a:r>
              <a:rPr lang="en-US" dirty="0" smtClean="0"/>
              <a:t> e </a:t>
            </a:r>
            <a:r>
              <a:rPr lang="en-US" dirty="0" err="1" smtClean="0"/>
              <a:t>arsimit</a:t>
            </a:r>
            <a:r>
              <a:rPr lang="en-US" dirty="0" smtClean="0"/>
              <a:t>, për </a:t>
            </a:r>
            <a:r>
              <a:rPr lang="en-US" dirty="0" err="1" smtClean="0"/>
              <a:t>nivelin</a:t>
            </a:r>
            <a:r>
              <a:rPr lang="en-US" dirty="0" smtClean="0"/>
              <a:t> e </a:t>
            </a:r>
            <a:r>
              <a:rPr lang="en-US" dirty="0" err="1" smtClean="0"/>
              <a:t>cilësisë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punës</a:t>
            </a:r>
            <a:r>
              <a:rPr lang="en-US" dirty="0" smtClean="0"/>
              <a:t>, </a:t>
            </a:r>
            <a:r>
              <a:rPr lang="en-US" dirty="0" err="1" smtClean="0"/>
              <a:t>nën</a:t>
            </a:r>
            <a:r>
              <a:rPr lang="en-US" dirty="0" smtClean="0"/>
              <a:t> 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cilin</a:t>
            </a:r>
            <a:r>
              <a:rPr lang="en-US" dirty="0" smtClean="0"/>
              <a:t> </a:t>
            </a:r>
            <a:r>
              <a:rPr lang="en-US" dirty="0" err="1" smtClean="0"/>
              <a:t>ajo</a:t>
            </a:r>
            <a:r>
              <a:rPr lang="en-US" dirty="0" smtClean="0"/>
              <a:t> nuk </a:t>
            </a:r>
            <a:r>
              <a:rPr lang="en-US" dirty="0" err="1" smtClean="0"/>
              <a:t>duhet</a:t>
            </a:r>
            <a:r>
              <a:rPr lang="en-US" dirty="0" smtClean="0"/>
              <a:t> të </a:t>
            </a:r>
            <a:r>
              <a:rPr lang="en-US" dirty="0" err="1" smtClean="0"/>
              <a:t>bjerë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nëse</a:t>
            </a:r>
            <a:r>
              <a:rPr lang="en-US" dirty="0" smtClean="0"/>
              <a:t> do të </a:t>
            </a:r>
            <a:r>
              <a:rPr lang="en-US" dirty="0" err="1" smtClean="0"/>
              <a:t>ishte</a:t>
            </a:r>
            <a:r>
              <a:rPr lang="en-US" dirty="0" smtClean="0"/>
              <a:t> e </a:t>
            </a:r>
            <a:r>
              <a:rPr lang="en-US" dirty="0" err="1" smtClean="0"/>
              <a:t>mundur</a:t>
            </a:r>
            <a:r>
              <a:rPr lang="en-US" dirty="0" smtClean="0"/>
              <a:t>, të </a:t>
            </a:r>
            <a:r>
              <a:rPr lang="en-US" dirty="0" err="1" smtClean="0"/>
              <a:t>ngrihet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u="sng" dirty="0" err="1" smtClean="0">
                <a:solidFill>
                  <a:srgbClr val="C00000"/>
                </a:solidFill>
              </a:rPr>
              <a:t>Baza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</a:rPr>
              <a:t>materiale</a:t>
            </a:r>
            <a:r>
              <a:rPr lang="en-US" sz="2800" u="sng" dirty="0" smtClean="0">
                <a:solidFill>
                  <a:srgbClr val="C00000"/>
                </a:solidFill>
              </a:rPr>
              <a:t> e </a:t>
            </a:r>
            <a:r>
              <a:rPr lang="en-US" sz="2800" u="sng" dirty="0" err="1" smtClean="0">
                <a:solidFill>
                  <a:srgbClr val="C00000"/>
                </a:solidFill>
              </a:rPr>
              <a:t>punës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</a:rPr>
              <a:t>mësimore</a:t>
            </a:r>
            <a:r>
              <a:rPr lang="en-US" sz="2800" u="sng" dirty="0" smtClean="0">
                <a:solidFill>
                  <a:srgbClr val="C00000"/>
                </a:solidFill>
              </a:rPr>
              <a:t>, </a:t>
            </a:r>
            <a:r>
              <a:rPr lang="en-US" sz="2800" u="sng" dirty="0" err="1" smtClean="0">
                <a:solidFill>
                  <a:srgbClr val="C00000"/>
                </a:solidFill>
              </a:rPr>
              <a:t>standardet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</a:rPr>
              <a:t>pedagogjike</a:t>
            </a:r>
            <a:r>
              <a:rPr lang="en-US" sz="2800" u="sng" dirty="0" smtClean="0">
                <a:solidFill>
                  <a:srgbClr val="C00000"/>
                </a:solidFill>
              </a:rPr>
              <a:t> në </a:t>
            </a:r>
            <a:r>
              <a:rPr lang="en-US" sz="2800" u="sng" dirty="0" err="1" smtClean="0">
                <a:solidFill>
                  <a:srgbClr val="C00000"/>
                </a:solidFill>
              </a:rPr>
              <a:t>funksion</a:t>
            </a:r>
            <a:r>
              <a:rPr lang="en-US" sz="2800" u="sng" dirty="0" smtClean="0">
                <a:solidFill>
                  <a:srgbClr val="C00000"/>
                </a:solidFill>
              </a:rPr>
              <a:t> të </a:t>
            </a:r>
            <a:r>
              <a:rPr lang="en-US" sz="2800" u="sng" dirty="0" err="1" smtClean="0">
                <a:solidFill>
                  <a:srgbClr val="C00000"/>
                </a:solidFill>
              </a:rPr>
              <a:t>organizimit</a:t>
            </a:r>
            <a:r>
              <a:rPr lang="en-US" sz="2800" u="sng" dirty="0" smtClean="0">
                <a:solidFill>
                  <a:srgbClr val="C00000"/>
                </a:solidFill>
              </a:rPr>
              <a:t> të </a:t>
            </a:r>
            <a:r>
              <a:rPr lang="en-US" sz="2800" u="sng" dirty="0" err="1" smtClean="0">
                <a:solidFill>
                  <a:srgbClr val="C00000"/>
                </a:solidFill>
              </a:rPr>
              <a:t>punës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</a:rPr>
              <a:t>mësimore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err="1" smtClean="0"/>
              <a:t>Baza</a:t>
            </a:r>
            <a:r>
              <a:rPr lang="en-US" b="1" dirty="0" smtClean="0"/>
              <a:t> </a:t>
            </a:r>
            <a:r>
              <a:rPr lang="en-US" b="1" dirty="0" err="1" smtClean="0"/>
              <a:t>materiale</a:t>
            </a:r>
            <a:r>
              <a:rPr lang="en-US" dirty="0" smtClean="0"/>
              <a:t> </a:t>
            </a:r>
            <a:r>
              <a:rPr lang="en-US" dirty="0" err="1" smtClean="0"/>
              <a:t>përfshin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r>
              <a:rPr lang="en-US" sz="1200" i="1" dirty="0" err="1" smtClean="0"/>
              <a:t>Objektet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mësimore</a:t>
            </a:r>
            <a:r>
              <a:rPr lang="en-US" i="1" dirty="0" smtClean="0"/>
              <a:t>                     </a:t>
            </a:r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i="1" dirty="0" smtClean="0"/>
          </a:p>
          <a:p>
            <a:pPr marL="624078" indent="-51435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err="1" smtClean="0">
                <a:solidFill>
                  <a:srgbClr val="460D7F"/>
                </a:solidFill>
              </a:rPr>
              <a:t>Rendesia</a:t>
            </a:r>
            <a:r>
              <a:rPr lang="en-US" sz="3200" u="sng" dirty="0" smtClean="0">
                <a:solidFill>
                  <a:srgbClr val="460D7F"/>
                </a:solidFill>
              </a:rPr>
              <a:t> e </a:t>
            </a:r>
            <a:r>
              <a:rPr lang="en-US" sz="3200" u="sng" dirty="0" err="1" smtClean="0">
                <a:solidFill>
                  <a:srgbClr val="460D7F"/>
                </a:solidFill>
              </a:rPr>
              <a:t>perdorimit</a:t>
            </a:r>
            <a:r>
              <a:rPr lang="en-US" sz="3200" u="sng" dirty="0" smtClean="0">
                <a:solidFill>
                  <a:srgbClr val="460D7F"/>
                </a:solidFill>
              </a:rPr>
              <a:t> </a:t>
            </a:r>
            <a:r>
              <a:rPr lang="en-US" sz="3200" u="sng" dirty="0" err="1" smtClean="0">
                <a:solidFill>
                  <a:srgbClr val="460D7F"/>
                </a:solidFill>
              </a:rPr>
              <a:t>te</a:t>
            </a:r>
            <a:r>
              <a:rPr lang="en-US" sz="3200" u="sng" dirty="0" smtClean="0">
                <a:solidFill>
                  <a:srgbClr val="460D7F"/>
                </a:solidFill>
              </a:rPr>
              <a:t> </a:t>
            </a:r>
            <a:r>
              <a:rPr lang="en-US" sz="3200" u="sng" dirty="0" err="1" smtClean="0">
                <a:solidFill>
                  <a:srgbClr val="460D7F"/>
                </a:solidFill>
              </a:rPr>
              <a:t>bazes</a:t>
            </a:r>
            <a:r>
              <a:rPr lang="en-US" sz="3200" u="sng" dirty="0" smtClean="0">
                <a:solidFill>
                  <a:srgbClr val="460D7F"/>
                </a:solidFill>
              </a:rPr>
              <a:t> </a:t>
            </a:r>
            <a:r>
              <a:rPr lang="en-US" sz="3200" u="sng" dirty="0" err="1" smtClean="0">
                <a:solidFill>
                  <a:srgbClr val="460D7F"/>
                </a:solidFill>
              </a:rPr>
              <a:t>materiale</a:t>
            </a:r>
            <a:r>
              <a:rPr lang="en-US" sz="3200" u="sng" dirty="0" smtClean="0">
                <a:solidFill>
                  <a:srgbClr val="460D7F"/>
                </a:solidFill>
              </a:rPr>
              <a:t> ne </a:t>
            </a:r>
            <a:r>
              <a:rPr lang="en-US" sz="3200" u="sng" dirty="0" err="1" smtClean="0">
                <a:solidFill>
                  <a:srgbClr val="460D7F"/>
                </a:solidFill>
              </a:rPr>
              <a:t>procesin</a:t>
            </a:r>
            <a:r>
              <a:rPr lang="en-US" sz="3200" u="sng" dirty="0" smtClean="0">
                <a:solidFill>
                  <a:srgbClr val="460D7F"/>
                </a:solidFill>
              </a:rPr>
              <a:t> e </a:t>
            </a:r>
            <a:r>
              <a:rPr lang="en-US" sz="3200" u="sng" dirty="0" err="1" smtClean="0">
                <a:solidFill>
                  <a:srgbClr val="460D7F"/>
                </a:solidFill>
              </a:rPr>
              <a:t>mesimdhenies</a:t>
            </a:r>
            <a:endParaRPr lang="en-US" sz="3200" dirty="0">
              <a:solidFill>
                <a:srgbClr val="460D7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2590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19400" y="25908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" y="3581400"/>
            <a:ext cx="3200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Objektet</a:t>
            </a:r>
            <a:r>
              <a:rPr lang="en-US" dirty="0" smtClean="0"/>
              <a:t> </a:t>
            </a:r>
            <a:r>
              <a:rPr lang="en-US" dirty="0" err="1" smtClean="0"/>
              <a:t>mesimore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95800" y="35814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Tekniken</a:t>
            </a:r>
            <a:r>
              <a:rPr lang="en-US" dirty="0" smtClean="0"/>
              <a:t> dhe </a:t>
            </a:r>
            <a:r>
              <a:rPr lang="en-US" dirty="0" err="1" smtClean="0"/>
              <a:t>teknologjine</a:t>
            </a:r>
            <a:r>
              <a:rPr lang="en-US" dirty="0" smtClean="0"/>
              <a:t> </a:t>
            </a:r>
            <a:r>
              <a:rPr lang="en-US" dirty="0" err="1" smtClean="0"/>
              <a:t>bashkekohore</a:t>
            </a:r>
            <a:r>
              <a:rPr lang="en-US" dirty="0" smtClean="0"/>
              <a:t> </a:t>
            </a:r>
            <a:r>
              <a:rPr lang="en-US" dirty="0" err="1" smtClean="0"/>
              <a:t>mesimore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Përmbajtja</a:t>
            </a:r>
            <a:r>
              <a:rPr lang="en-US" dirty="0" smtClean="0"/>
              <a:t> dhe </a:t>
            </a:r>
            <a:r>
              <a:rPr lang="en-US" dirty="0" err="1" smtClean="0"/>
              <a:t>struktura</a:t>
            </a:r>
            <a:r>
              <a:rPr lang="en-US" dirty="0" smtClean="0"/>
              <a:t> e </a:t>
            </a:r>
            <a:r>
              <a:rPr lang="en-US" dirty="0" err="1" smtClean="0"/>
              <a:t>objekteve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shumëllojshme</a:t>
            </a:r>
            <a:r>
              <a:rPr lang="en-US" dirty="0" smtClean="0"/>
              <a:t>, me </a:t>
            </a:r>
            <a:r>
              <a:rPr lang="en-US" dirty="0" err="1" smtClean="0"/>
              <a:t>modifikime</a:t>
            </a:r>
            <a:r>
              <a:rPr lang="en-US" dirty="0" smtClean="0"/>
              <a:t> të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didaktike</a:t>
            </a:r>
            <a:r>
              <a:rPr lang="en-US" dirty="0" smtClean="0"/>
              <a:t> të </a:t>
            </a:r>
            <a:r>
              <a:rPr lang="en-US" dirty="0" err="1" smtClean="0"/>
              <a:t>vendit</a:t>
            </a:r>
            <a:r>
              <a:rPr lang="en-US" dirty="0" smtClean="0"/>
              <a:t> ku </a:t>
            </a:r>
            <a:r>
              <a:rPr lang="en-US" dirty="0" err="1" smtClean="0"/>
              <a:t>zhvillohet</a:t>
            </a:r>
            <a:r>
              <a:rPr lang="en-US" dirty="0" smtClean="0"/>
              <a:t> </a:t>
            </a:r>
            <a:r>
              <a:rPr lang="en-US" dirty="0" err="1" smtClean="0"/>
              <a:t>puna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1.</a:t>
            </a:r>
            <a:r>
              <a:rPr lang="en-US" i="1" u="sng" dirty="0" smtClean="0"/>
              <a:t>OBJEKTET MËSIMORE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86000" y="36576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36576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5800" y="4495800"/>
            <a:ext cx="2895600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00600" y="4572000"/>
            <a:ext cx="27432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48768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Mediatekat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599" y="4572001"/>
            <a:ext cx="144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Ndërtesat</a:t>
            </a:r>
            <a:r>
              <a:rPr lang="en-US" sz="1200" dirty="0"/>
              <a:t> </a:t>
            </a:r>
            <a:r>
              <a:rPr lang="en-US" sz="1200" dirty="0" err="1"/>
              <a:t>shkollore</a:t>
            </a:r>
            <a:r>
              <a:rPr lang="en-US" sz="1200" dirty="0"/>
              <a:t> dhe </a:t>
            </a:r>
            <a:r>
              <a:rPr lang="en-US" sz="1200" dirty="0" err="1"/>
              <a:t>objektet</a:t>
            </a:r>
            <a:r>
              <a:rPr lang="en-US" sz="1200" dirty="0"/>
              <a:t> e </a:t>
            </a:r>
            <a:r>
              <a:rPr lang="en-US" sz="1200" dirty="0" err="1"/>
              <a:t>tjera</a:t>
            </a:r>
            <a:r>
              <a:rPr lang="en-US" sz="1200" dirty="0"/>
              <a:t> </a:t>
            </a:r>
            <a:r>
              <a:rPr lang="en-US" sz="1200" dirty="0" err="1"/>
              <a:t>mësimore</a:t>
            </a:r>
            <a:endParaRPr lang="en-US" sz="12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 smtClean="0"/>
              <a:t>fjalën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“</a:t>
            </a:r>
            <a:r>
              <a:rPr lang="en-US" dirty="0" err="1" smtClean="0">
                <a:solidFill>
                  <a:srgbClr val="00B050"/>
                </a:solidFill>
              </a:rPr>
              <a:t>teknikë</a:t>
            </a:r>
            <a:r>
              <a:rPr lang="en-US" dirty="0" smtClean="0">
                <a:solidFill>
                  <a:srgbClr val="00B050"/>
                </a:solidFill>
              </a:rPr>
              <a:t>” </a:t>
            </a:r>
            <a:r>
              <a:rPr lang="en-US" dirty="0" err="1" smtClean="0"/>
              <a:t>kuptojmë</a:t>
            </a:r>
            <a:r>
              <a:rPr lang="en-US" dirty="0" smtClean="0"/>
              <a:t> </a:t>
            </a:r>
            <a:r>
              <a:rPr lang="en-US" dirty="0" err="1" smtClean="0"/>
              <a:t>tërësinë</a:t>
            </a:r>
            <a:r>
              <a:rPr lang="en-US" dirty="0" smtClean="0"/>
              <a:t> e </a:t>
            </a:r>
            <a:r>
              <a:rPr lang="en-US" dirty="0" err="1" smtClean="0"/>
              <a:t>mjeteve</a:t>
            </a:r>
            <a:r>
              <a:rPr lang="en-US" dirty="0" smtClean="0"/>
              <a:t> të </a:t>
            </a:r>
            <a:r>
              <a:rPr lang="en-US" dirty="0" err="1" smtClean="0"/>
              <a:t>ndryshme</a:t>
            </a:r>
            <a:r>
              <a:rPr lang="en-US" dirty="0" smtClean="0"/>
              <a:t> që </a:t>
            </a:r>
            <a:r>
              <a:rPr lang="en-US" dirty="0" err="1" smtClean="0"/>
              <a:t>arsimtari</a:t>
            </a:r>
            <a:r>
              <a:rPr lang="en-US" dirty="0" smtClean="0"/>
              <a:t> dhe </a:t>
            </a:r>
            <a:r>
              <a:rPr lang="en-US" dirty="0" err="1" smtClean="0"/>
              <a:t>nxënësi</a:t>
            </a:r>
            <a:r>
              <a:rPr lang="en-US" dirty="0" smtClean="0"/>
              <a:t> e </a:t>
            </a:r>
            <a:r>
              <a:rPr lang="en-US" dirty="0" err="1" smtClean="0"/>
              <a:t>zbatojnë</a:t>
            </a:r>
            <a:r>
              <a:rPr lang="en-US" dirty="0" smtClean="0"/>
              <a:t> në </a:t>
            </a:r>
            <a:r>
              <a:rPr lang="en-US" dirty="0" err="1" smtClean="0"/>
              <a:t>procesin</a:t>
            </a:r>
            <a:r>
              <a:rPr lang="en-US" dirty="0" smtClean="0"/>
              <a:t> </a:t>
            </a:r>
            <a:r>
              <a:rPr lang="en-US" dirty="0" err="1" smtClean="0"/>
              <a:t>mësimor</a:t>
            </a:r>
            <a:r>
              <a:rPr lang="en-US" dirty="0" smtClean="0"/>
              <a:t>, si dhe </a:t>
            </a:r>
            <a:r>
              <a:rPr lang="en-US" dirty="0" err="1" smtClean="0"/>
              <a:t>përmbajtjen</a:t>
            </a:r>
            <a:r>
              <a:rPr lang="en-US" dirty="0" smtClean="0"/>
              <a:t>, </a:t>
            </a:r>
            <a:r>
              <a:rPr lang="en-US" dirty="0" err="1" smtClean="0"/>
              <a:t>metodat</a:t>
            </a:r>
            <a:r>
              <a:rPr lang="en-US" dirty="0" smtClean="0"/>
              <a:t> dhe </a:t>
            </a:r>
            <a:r>
              <a:rPr lang="en-US" dirty="0" err="1" smtClean="0"/>
              <a:t>komponentët</a:t>
            </a:r>
            <a:r>
              <a:rPr lang="en-US" dirty="0" smtClean="0"/>
              <a:t> e </a:t>
            </a:r>
            <a:r>
              <a:rPr lang="en-US" dirty="0" err="1" smtClean="0"/>
              <a:t>tjerë</a:t>
            </a:r>
            <a:r>
              <a:rPr lang="en-US" dirty="0" smtClean="0"/>
              <a:t> </a:t>
            </a:r>
            <a:r>
              <a:rPr lang="en-US" dirty="0" err="1" smtClean="0"/>
              <a:t>mësimorë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>
                <a:solidFill>
                  <a:srgbClr val="00B050"/>
                </a:solidFill>
              </a:rPr>
              <a:t>Teknologjia</a:t>
            </a:r>
            <a:r>
              <a:rPr lang="en-US" dirty="0" smtClean="0"/>
              <a:t> e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 </a:t>
            </a:r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 smtClean="0"/>
              <a:t>komponentët</a:t>
            </a:r>
            <a:r>
              <a:rPr lang="en-US" dirty="0" smtClean="0"/>
              <a:t> </a:t>
            </a:r>
            <a:r>
              <a:rPr lang="en-US" dirty="0" err="1" smtClean="0"/>
              <a:t>materialë</a:t>
            </a:r>
            <a:r>
              <a:rPr lang="en-US" dirty="0" smtClean="0"/>
              <a:t>, </a:t>
            </a:r>
            <a:r>
              <a:rPr lang="en-US" dirty="0" err="1" smtClean="0"/>
              <a:t>metodologjinë</a:t>
            </a:r>
            <a:r>
              <a:rPr lang="en-US" dirty="0" smtClean="0"/>
              <a:t> e </a:t>
            </a:r>
            <a:r>
              <a:rPr lang="en-US" dirty="0" err="1" smtClean="0"/>
              <a:t>punës</a:t>
            </a:r>
            <a:r>
              <a:rPr lang="en-US" dirty="0" smtClean="0"/>
              <a:t>, </a:t>
            </a:r>
            <a:r>
              <a:rPr lang="en-US" dirty="0" err="1" smtClean="0"/>
              <a:t>organizimin</a:t>
            </a:r>
            <a:r>
              <a:rPr lang="en-US" dirty="0" smtClean="0"/>
              <a:t> e </a:t>
            </a:r>
            <a:r>
              <a:rPr lang="en-US" dirty="0" err="1" smtClean="0"/>
              <a:t>mësimit</a:t>
            </a:r>
            <a:r>
              <a:rPr lang="en-US" dirty="0" smtClean="0"/>
              <a:t> dhe </a:t>
            </a:r>
            <a:r>
              <a:rPr lang="en-US" dirty="0" err="1" smtClean="0"/>
              <a:t>përmbajtjen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.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7B116E"/>
                </a:solidFill>
              </a:rPr>
              <a:t>2.</a:t>
            </a:r>
            <a:r>
              <a:rPr lang="en-US" i="1" u="sng" dirty="0" smtClean="0">
                <a:solidFill>
                  <a:srgbClr val="7B116E"/>
                </a:solidFill>
              </a:rPr>
              <a:t>TEKNIKA DHE TEKNOLOGJIA MËSIMORE</a:t>
            </a:r>
            <a:endParaRPr lang="en-US" dirty="0">
              <a:solidFill>
                <a:srgbClr val="7B116E"/>
              </a:solidFill>
            </a:endParaRPr>
          </a:p>
        </p:txBody>
      </p:sp>
      <p:pic>
        <p:nvPicPr>
          <p:cNvPr id="8193" name="Picture 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292547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2473</Words>
  <Application>Microsoft Office PowerPoint</Application>
  <PresentationFormat>On-screen Show (4:3)</PresentationFormat>
  <Paragraphs>264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Seminar kualifikues </vt:lpstr>
      <vt:lpstr> Rendesia e perdorimit te bazes materiale ne procesin e mesimdhenies </vt:lpstr>
      <vt:lpstr>Rendesia e perdorimit te bazes materiale ne procesin e mesimdhenies</vt:lpstr>
      <vt:lpstr>FAKTORËT MËSIMORË</vt:lpstr>
      <vt:lpstr>FAKTORËT OBJEKTIVË</vt:lpstr>
      <vt:lpstr>Baza materiale e punës mësimore, standardet pedagogjike në funksion të organizimit të punës mësimore</vt:lpstr>
      <vt:lpstr>Rendesia e perdorimit te bazes materiale ne procesin e mesimdhenies</vt:lpstr>
      <vt:lpstr>1.OBJEKTET MËSIMORE</vt:lpstr>
      <vt:lpstr>2.TEKNIKA DHE TEKNOLOGJIA MËSIMORE</vt:lpstr>
      <vt:lpstr>MJETET MËSIMORE, MJETET NDIHMËSE DHE ORENDITË</vt:lpstr>
      <vt:lpstr>Klasifikimi I mjeteve mesimore</vt:lpstr>
      <vt:lpstr>Klasifikimi i mjeteve mësimore</vt:lpstr>
      <vt:lpstr>Sipas karakterit dydimensional, mjetet vizuale mund të jenë:</vt:lpstr>
      <vt:lpstr>Mjetet tredimensionale</vt:lpstr>
      <vt:lpstr>B) Mjetet mësimore auditive</vt:lpstr>
      <vt:lpstr>C) Mjetet mësimore audiovizuale</vt:lpstr>
      <vt:lpstr>D) Mjetet manuale mësimore</vt:lpstr>
      <vt:lpstr>E) Mjetet e komunikimit masiv</vt:lpstr>
      <vt:lpstr>F) Mjetet ndihmëse-teknike mësimore dhe orenditë shkollore</vt:lpstr>
      <vt:lpstr>  RRJETE SEMANTIKE  SIMBOLESH (PA) Gjuhe shqipe,klasa VIII Tema:KOLOMBREJA-(D.Buxati) </vt:lpstr>
      <vt:lpstr> RRJETE SEMANTIKE  SIMBOLESH (PA)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SHEMBUJ KU PERDOREN MJETET</vt:lpstr>
      <vt:lpstr>Slide 34</vt:lpstr>
      <vt:lpstr>Slide 35</vt:lpstr>
      <vt:lpstr>Slide 36</vt:lpstr>
      <vt:lpstr>  Rëndësia dhe përdorimi i mjeteve mësimore   </vt:lpstr>
      <vt:lpstr>Mjetet mësimore dhe funksioni i tyre pedagogjik</vt:lpstr>
      <vt:lpstr>Slide 39</vt:lpstr>
      <vt:lpstr>  Mjetet mesimore ne oren e kimise dhe biologjise. </vt:lpstr>
      <vt:lpstr>Mjetet mesimore dhe metodat mesimore</vt:lpstr>
      <vt:lpstr>Demostrimi dhe mjetet ne oren e biologjise</vt:lpstr>
      <vt:lpstr> Zhvillimi i demonstrimit </vt:lpstr>
      <vt:lpstr> Avantazhet e metodes se demostrimit dhe perdorimit te mjeteve mesimore</vt:lpstr>
      <vt:lpstr>Probleme</vt:lpstr>
      <vt:lpstr>Disa nga mjetet:</vt:lpstr>
      <vt:lpstr>Mjete qe perdoren gjate ores se biologjise</vt:lpstr>
      <vt:lpstr>Slide 48</vt:lpstr>
      <vt:lpstr>Mjete qe perdoren gjate ores se kimise: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baza ba</dc:title>
  <dc:creator>Point</dc:creator>
  <cp:lastModifiedBy>Point</cp:lastModifiedBy>
  <cp:revision>44</cp:revision>
  <dcterms:created xsi:type="dcterms:W3CDTF">2013-11-13T15:43:38Z</dcterms:created>
  <dcterms:modified xsi:type="dcterms:W3CDTF">2013-11-25T20:07:41Z</dcterms:modified>
</cp:coreProperties>
</file>